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8" r:id="rId3"/>
    <p:sldId id="257" r:id="rId4"/>
    <p:sldId id="269" r:id="rId5"/>
    <p:sldId id="270" r:id="rId6"/>
    <p:sldId id="258" r:id="rId7"/>
    <p:sldId id="259" r:id="rId8"/>
    <p:sldId id="272" r:id="rId9"/>
    <p:sldId id="274" r:id="rId10"/>
    <p:sldId id="275" r:id="rId11"/>
    <p:sldId id="276" r:id="rId12"/>
    <p:sldId id="277" r:id="rId13"/>
    <p:sldId id="260" r:id="rId14"/>
    <p:sldId id="273" r:id="rId15"/>
    <p:sldId id="271" r:id="rId16"/>
    <p:sldId id="264" r:id="rId17"/>
    <p:sldId id="278"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6" autoAdjust="0"/>
    <p:restoredTop sz="86429" autoAdjust="0"/>
  </p:normalViewPr>
  <p:slideViewPr>
    <p:cSldViewPr>
      <p:cViewPr>
        <p:scale>
          <a:sx n="90" d="100"/>
          <a:sy n="90" d="100"/>
        </p:scale>
        <p:origin x="-2250" y="-348"/>
      </p:cViewPr>
      <p:guideLst>
        <p:guide orient="horz" pos="2160"/>
        <p:guide pos="2880"/>
      </p:guideLst>
    </p:cSldViewPr>
  </p:slideViewPr>
  <p:outlineViewPr>
    <p:cViewPr>
      <p:scale>
        <a:sx n="33" d="100"/>
        <a:sy n="33" d="100"/>
      </p:scale>
      <p:origin x="42" y="117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an\AppData\Local\Microsoft\Windows\Temporary%20Internet%20Files\Content.Outlook\C74M37XO\HoofdleidingDrinkwater%20per%20bouwjaa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bw.local\users$\os00d1\DATA\Mijn%20gegevensbronnen\GIJna1970\GietijzerNa1970_Statistic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UNIGIS\Thesis\Hoofdstuk%205\GietijzerNa19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barChart>
        <c:barDir val="col"/>
        <c:grouping val="clustered"/>
        <c:ser>
          <c:idx val="0"/>
          <c:order val="0"/>
          <c:tx>
            <c:v>Percentage onzekere ligging</c:v>
          </c:tx>
          <c:cat>
            <c:numRef>
              <c:f>Blad1!$A$2:$A$103</c:f>
              <c:numCache>
                <c:formatCode>0</c:formatCode>
                <c:ptCount val="102"/>
                <c:pt idx="0">
                  <c:v>1800</c:v>
                </c:pt>
                <c:pt idx="1">
                  <c:v>1870</c:v>
                </c:pt>
                <c:pt idx="2">
                  <c:v>1898</c:v>
                </c:pt>
                <c:pt idx="3">
                  <c:v>1900</c:v>
                </c:pt>
                <c:pt idx="4">
                  <c:v>1901</c:v>
                </c:pt>
                <c:pt idx="5">
                  <c:v>1908</c:v>
                </c:pt>
                <c:pt idx="6">
                  <c:v>1910</c:v>
                </c:pt>
                <c:pt idx="7">
                  <c:v>1911</c:v>
                </c:pt>
                <c:pt idx="8">
                  <c:v>1914</c:v>
                </c:pt>
                <c:pt idx="9">
                  <c:v>1915</c:v>
                </c:pt>
                <c:pt idx="10">
                  <c:v>1920</c:v>
                </c:pt>
                <c:pt idx="11">
                  <c:v>1922</c:v>
                </c:pt>
                <c:pt idx="12">
                  <c:v>1923</c:v>
                </c:pt>
                <c:pt idx="13">
                  <c:v>1924</c:v>
                </c:pt>
                <c:pt idx="14">
                  <c:v>1925</c:v>
                </c:pt>
                <c:pt idx="15">
                  <c:v>1926</c:v>
                </c:pt>
                <c:pt idx="16">
                  <c:v>1927</c:v>
                </c:pt>
                <c:pt idx="17">
                  <c:v>1928</c:v>
                </c:pt>
                <c:pt idx="18">
                  <c:v>1929</c:v>
                </c:pt>
                <c:pt idx="19">
                  <c:v>1930</c:v>
                </c:pt>
                <c:pt idx="20">
                  <c:v>1931</c:v>
                </c:pt>
                <c:pt idx="21">
                  <c:v>1932</c:v>
                </c:pt>
                <c:pt idx="22">
                  <c:v>1933</c:v>
                </c:pt>
                <c:pt idx="23">
                  <c:v>1934</c:v>
                </c:pt>
                <c:pt idx="24">
                  <c:v>1935</c:v>
                </c:pt>
                <c:pt idx="25">
                  <c:v>1936</c:v>
                </c:pt>
                <c:pt idx="26">
                  <c:v>1937</c:v>
                </c:pt>
                <c:pt idx="27">
                  <c:v>1938</c:v>
                </c:pt>
                <c:pt idx="28">
                  <c:v>1939</c:v>
                </c:pt>
                <c:pt idx="29">
                  <c:v>1940</c:v>
                </c:pt>
                <c:pt idx="30">
                  <c:v>1941</c:v>
                </c:pt>
                <c:pt idx="31">
                  <c:v>1942</c:v>
                </c:pt>
                <c:pt idx="32">
                  <c:v>1943</c:v>
                </c:pt>
                <c:pt idx="33">
                  <c:v>1944</c:v>
                </c:pt>
                <c:pt idx="34">
                  <c:v>1945</c:v>
                </c:pt>
                <c:pt idx="35">
                  <c:v>1946</c:v>
                </c:pt>
                <c:pt idx="36">
                  <c:v>1947</c:v>
                </c:pt>
                <c:pt idx="37">
                  <c:v>1948</c:v>
                </c:pt>
                <c:pt idx="38">
                  <c:v>1949</c:v>
                </c:pt>
                <c:pt idx="39">
                  <c:v>1950</c:v>
                </c:pt>
                <c:pt idx="40">
                  <c:v>1951</c:v>
                </c:pt>
                <c:pt idx="41">
                  <c:v>1952</c:v>
                </c:pt>
                <c:pt idx="42">
                  <c:v>1953</c:v>
                </c:pt>
                <c:pt idx="43">
                  <c:v>1954</c:v>
                </c:pt>
                <c:pt idx="44">
                  <c:v>1955</c:v>
                </c:pt>
                <c:pt idx="45">
                  <c:v>1956</c:v>
                </c:pt>
                <c:pt idx="46">
                  <c:v>1957</c:v>
                </c:pt>
                <c:pt idx="47">
                  <c:v>1958</c:v>
                </c:pt>
                <c:pt idx="48">
                  <c:v>1959</c:v>
                </c:pt>
                <c:pt idx="49">
                  <c:v>1960</c:v>
                </c:pt>
                <c:pt idx="50">
                  <c:v>1961</c:v>
                </c:pt>
                <c:pt idx="51">
                  <c:v>1962</c:v>
                </c:pt>
                <c:pt idx="52">
                  <c:v>1963</c:v>
                </c:pt>
                <c:pt idx="53">
                  <c:v>1964</c:v>
                </c:pt>
                <c:pt idx="54">
                  <c:v>1965</c:v>
                </c:pt>
                <c:pt idx="55">
                  <c:v>1966</c:v>
                </c:pt>
                <c:pt idx="56">
                  <c:v>1967</c:v>
                </c:pt>
                <c:pt idx="57">
                  <c:v>1968</c:v>
                </c:pt>
                <c:pt idx="58">
                  <c:v>1969</c:v>
                </c:pt>
                <c:pt idx="59">
                  <c:v>1970</c:v>
                </c:pt>
                <c:pt idx="60">
                  <c:v>1971</c:v>
                </c:pt>
                <c:pt idx="61">
                  <c:v>1972</c:v>
                </c:pt>
                <c:pt idx="62">
                  <c:v>1973</c:v>
                </c:pt>
                <c:pt idx="63">
                  <c:v>1974</c:v>
                </c:pt>
                <c:pt idx="64">
                  <c:v>1975</c:v>
                </c:pt>
                <c:pt idx="65">
                  <c:v>1976</c:v>
                </c:pt>
                <c:pt idx="66">
                  <c:v>1977</c:v>
                </c:pt>
                <c:pt idx="67">
                  <c:v>1978</c:v>
                </c:pt>
                <c:pt idx="68">
                  <c:v>1979</c:v>
                </c:pt>
                <c:pt idx="69">
                  <c:v>1980</c:v>
                </c:pt>
                <c:pt idx="70">
                  <c:v>1981</c:v>
                </c:pt>
                <c:pt idx="71">
                  <c:v>1982</c:v>
                </c:pt>
                <c:pt idx="72">
                  <c:v>1983</c:v>
                </c:pt>
                <c:pt idx="73">
                  <c:v>1984</c:v>
                </c:pt>
                <c:pt idx="74">
                  <c:v>1985</c:v>
                </c:pt>
                <c:pt idx="75">
                  <c:v>1986</c:v>
                </c:pt>
                <c:pt idx="76">
                  <c:v>1987</c:v>
                </c:pt>
                <c:pt idx="77">
                  <c:v>1988</c:v>
                </c:pt>
                <c:pt idx="78">
                  <c:v>1989</c:v>
                </c:pt>
                <c:pt idx="79">
                  <c:v>1990</c:v>
                </c:pt>
                <c:pt idx="80">
                  <c:v>1991</c:v>
                </c:pt>
                <c:pt idx="81">
                  <c:v>1992</c:v>
                </c:pt>
                <c:pt idx="82">
                  <c:v>1993</c:v>
                </c:pt>
                <c:pt idx="83">
                  <c:v>1994</c:v>
                </c:pt>
                <c:pt idx="84">
                  <c:v>1995</c:v>
                </c:pt>
                <c:pt idx="85">
                  <c:v>1996</c:v>
                </c:pt>
                <c:pt idx="86">
                  <c:v>1997</c:v>
                </c:pt>
                <c:pt idx="87">
                  <c:v>1998</c:v>
                </c:pt>
                <c:pt idx="88">
                  <c:v>1999</c:v>
                </c:pt>
                <c:pt idx="89">
                  <c:v>2000</c:v>
                </c:pt>
                <c:pt idx="90">
                  <c:v>2001</c:v>
                </c:pt>
                <c:pt idx="91">
                  <c:v>2002</c:v>
                </c:pt>
                <c:pt idx="92">
                  <c:v>2003</c:v>
                </c:pt>
                <c:pt idx="93">
                  <c:v>2004</c:v>
                </c:pt>
                <c:pt idx="94">
                  <c:v>2005</c:v>
                </c:pt>
                <c:pt idx="95">
                  <c:v>2006</c:v>
                </c:pt>
                <c:pt idx="96">
                  <c:v>2007</c:v>
                </c:pt>
                <c:pt idx="97">
                  <c:v>2008</c:v>
                </c:pt>
                <c:pt idx="98">
                  <c:v>2009</c:v>
                </c:pt>
                <c:pt idx="99">
                  <c:v>2010</c:v>
                </c:pt>
                <c:pt idx="100">
                  <c:v>2011</c:v>
                </c:pt>
                <c:pt idx="101">
                  <c:v>2012</c:v>
                </c:pt>
              </c:numCache>
            </c:numRef>
          </c:cat>
          <c:val>
            <c:numRef>
              <c:f>Blad1!$H$2:$H$103</c:f>
              <c:numCache>
                <c:formatCode>General</c:formatCode>
                <c:ptCount val="102"/>
                <c:pt idx="0">
                  <c:v>7.7467925787355165</c:v>
                </c:pt>
                <c:pt idx="1">
                  <c:v>24.258672689264529</c:v>
                </c:pt>
                <c:pt idx="2">
                  <c:v>0</c:v>
                </c:pt>
                <c:pt idx="3">
                  <c:v>1.5427719026412303</c:v>
                </c:pt>
                <c:pt idx="4">
                  <c:v>11.208362142555655</c:v>
                </c:pt>
                <c:pt idx="5">
                  <c:v>0</c:v>
                </c:pt>
                <c:pt idx="6">
                  <c:v>0</c:v>
                </c:pt>
                <c:pt idx="7">
                  <c:v>0</c:v>
                </c:pt>
                <c:pt idx="8">
                  <c:v>0</c:v>
                </c:pt>
                <c:pt idx="9">
                  <c:v>0</c:v>
                </c:pt>
                <c:pt idx="10">
                  <c:v>0</c:v>
                </c:pt>
                <c:pt idx="11">
                  <c:v>0</c:v>
                </c:pt>
                <c:pt idx="12">
                  <c:v>0.54465209870716857</c:v>
                </c:pt>
                <c:pt idx="13">
                  <c:v>0</c:v>
                </c:pt>
                <c:pt idx="14">
                  <c:v>4.8999610386180361</c:v>
                </c:pt>
                <c:pt idx="15">
                  <c:v>0</c:v>
                </c:pt>
                <c:pt idx="16">
                  <c:v>0</c:v>
                </c:pt>
                <c:pt idx="17">
                  <c:v>0</c:v>
                </c:pt>
                <c:pt idx="18">
                  <c:v>1.1875641548592253</c:v>
                </c:pt>
                <c:pt idx="19">
                  <c:v>0</c:v>
                </c:pt>
                <c:pt idx="20">
                  <c:v>0</c:v>
                </c:pt>
                <c:pt idx="21">
                  <c:v>2.4901632541969811</c:v>
                </c:pt>
                <c:pt idx="22">
                  <c:v>1.5686972377892998</c:v>
                </c:pt>
                <c:pt idx="23">
                  <c:v>0</c:v>
                </c:pt>
                <c:pt idx="24">
                  <c:v>0.29762858450003032</c:v>
                </c:pt>
                <c:pt idx="25">
                  <c:v>0</c:v>
                </c:pt>
                <c:pt idx="26">
                  <c:v>0.46906953609090618</c:v>
                </c:pt>
                <c:pt idx="27">
                  <c:v>1.4920842830740633</c:v>
                </c:pt>
                <c:pt idx="28">
                  <c:v>0.48636526637034877</c:v>
                </c:pt>
                <c:pt idx="29">
                  <c:v>2.1518273086347262</c:v>
                </c:pt>
                <c:pt idx="30">
                  <c:v>2.4527957074157962</c:v>
                </c:pt>
                <c:pt idx="31">
                  <c:v>0</c:v>
                </c:pt>
                <c:pt idx="32">
                  <c:v>3.2567588516942538</c:v>
                </c:pt>
                <c:pt idx="33">
                  <c:v>1.3331935778250894</c:v>
                </c:pt>
                <c:pt idx="34">
                  <c:v>0</c:v>
                </c:pt>
                <c:pt idx="35">
                  <c:v>1.7827946376021016</c:v>
                </c:pt>
                <c:pt idx="36">
                  <c:v>0.49661837319104896</c:v>
                </c:pt>
                <c:pt idx="37">
                  <c:v>7.8211238277232323E-2</c:v>
                </c:pt>
                <c:pt idx="38">
                  <c:v>0.21387983821044371</c:v>
                </c:pt>
                <c:pt idx="39">
                  <c:v>0.34828370619948651</c:v>
                </c:pt>
                <c:pt idx="40">
                  <c:v>2.3034390727708054</c:v>
                </c:pt>
                <c:pt idx="41">
                  <c:v>2.397790865254251</c:v>
                </c:pt>
                <c:pt idx="42">
                  <c:v>0.91261098103916549</c:v>
                </c:pt>
                <c:pt idx="43">
                  <c:v>0.83882984352989409</c:v>
                </c:pt>
                <c:pt idx="44">
                  <c:v>1.2583952924932356</c:v>
                </c:pt>
                <c:pt idx="45">
                  <c:v>0.75941402878992037</c:v>
                </c:pt>
                <c:pt idx="46">
                  <c:v>1.1207821995073384</c:v>
                </c:pt>
                <c:pt idx="47">
                  <c:v>1.7099001075254396</c:v>
                </c:pt>
                <c:pt idx="48">
                  <c:v>1.3088809953587281</c:v>
                </c:pt>
                <c:pt idx="49">
                  <c:v>1.8432798359587341</c:v>
                </c:pt>
                <c:pt idx="50">
                  <c:v>2.3649136997920635</c:v>
                </c:pt>
                <c:pt idx="51">
                  <c:v>1.4737372303501657</c:v>
                </c:pt>
                <c:pt idx="52">
                  <c:v>1.2358434058155978</c:v>
                </c:pt>
                <c:pt idx="53">
                  <c:v>2.4023732787836352</c:v>
                </c:pt>
                <c:pt idx="54">
                  <c:v>4.7456736851582981</c:v>
                </c:pt>
                <c:pt idx="55">
                  <c:v>1.7201048616730341</c:v>
                </c:pt>
                <c:pt idx="56">
                  <c:v>2.3895902308070442</c:v>
                </c:pt>
                <c:pt idx="57">
                  <c:v>2.9044807156381243</c:v>
                </c:pt>
                <c:pt idx="58">
                  <c:v>2.4840411457864682</c:v>
                </c:pt>
                <c:pt idx="59">
                  <c:v>2.1691672084083771</c:v>
                </c:pt>
                <c:pt idx="60">
                  <c:v>4.1777114815972221</c:v>
                </c:pt>
                <c:pt idx="61">
                  <c:v>4.6514559118534855</c:v>
                </c:pt>
                <c:pt idx="62">
                  <c:v>2.2910789035984167</c:v>
                </c:pt>
                <c:pt idx="63">
                  <c:v>1.9970877430912486</c:v>
                </c:pt>
                <c:pt idx="64">
                  <c:v>1.6801630715605205</c:v>
                </c:pt>
                <c:pt idx="65">
                  <c:v>2.0687008210390272</c:v>
                </c:pt>
                <c:pt idx="66">
                  <c:v>2.1478701138740997</c:v>
                </c:pt>
                <c:pt idx="67">
                  <c:v>0.53175514281686953</c:v>
                </c:pt>
                <c:pt idx="68">
                  <c:v>2.1819019384364746</c:v>
                </c:pt>
                <c:pt idx="69">
                  <c:v>2.2516595269540569</c:v>
                </c:pt>
                <c:pt idx="70">
                  <c:v>0.40787179991683226</c:v>
                </c:pt>
                <c:pt idx="71">
                  <c:v>2.3999829982996177</c:v>
                </c:pt>
                <c:pt idx="72">
                  <c:v>1.6951018357931673</c:v>
                </c:pt>
                <c:pt idx="73">
                  <c:v>1.0955958738207947</c:v>
                </c:pt>
                <c:pt idx="74">
                  <c:v>0.77854449870975551</c:v>
                </c:pt>
                <c:pt idx="75">
                  <c:v>0.56291878381570459</c:v>
                </c:pt>
                <c:pt idx="76">
                  <c:v>2.2962201151916535</c:v>
                </c:pt>
                <c:pt idx="77">
                  <c:v>0.92342616738019223</c:v>
                </c:pt>
                <c:pt idx="78">
                  <c:v>0.57616857289407164</c:v>
                </c:pt>
                <c:pt idx="79">
                  <c:v>1.0975975244743221</c:v>
                </c:pt>
                <c:pt idx="80">
                  <c:v>1.1685950273351209</c:v>
                </c:pt>
                <c:pt idx="81">
                  <c:v>1.4888017258738999</c:v>
                </c:pt>
                <c:pt idx="82">
                  <c:v>0.56901063381567274</c:v>
                </c:pt>
                <c:pt idx="83">
                  <c:v>0.70365338596043947</c:v>
                </c:pt>
                <c:pt idx="84">
                  <c:v>0.75202323917152181</c:v>
                </c:pt>
                <c:pt idx="85">
                  <c:v>1.1196150096294879</c:v>
                </c:pt>
                <c:pt idx="86">
                  <c:v>0.63832564750519227</c:v>
                </c:pt>
                <c:pt idx="87">
                  <c:v>0.89983912664740295</c:v>
                </c:pt>
                <c:pt idx="88">
                  <c:v>2.241790159096988</c:v>
                </c:pt>
                <c:pt idx="89">
                  <c:v>1.2171026287667941</c:v>
                </c:pt>
                <c:pt idx="90">
                  <c:v>2.3752148635544947</c:v>
                </c:pt>
                <c:pt idx="91">
                  <c:v>5.6241667343466375</c:v>
                </c:pt>
                <c:pt idx="92">
                  <c:v>4.261433171931948</c:v>
                </c:pt>
                <c:pt idx="93">
                  <c:v>5.7551752568408769</c:v>
                </c:pt>
                <c:pt idx="94">
                  <c:v>2.0646042605823967</c:v>
                </c:pt>
                <c:pt idx="95">
                  <c:v>1.1143042048391658</c:v>
                </c:pt>
                <c:pt idx="96">
                  <c:v>3.1560401872276937</c:v>
                </c:pt>
                <c:pt idx="97">
                  <c:v>0.62367596471041464</c:v>
                </c:pt>
                <c:pt idx="98">
                  <c:v>0</c:v>
                </c:pt>
                <c:pt idx="99">
                  <c:v>3.9499945376135583E-2</c:v>
                </c:pt>
                <c:pt idx="100">
                  <c:v>0</c:v>
                </c:pt>
                <c:pt idx="101">
                  <c:v>0</c:v>
                </c:pt>
              </c:numCache>
            </c:numRef>
          </c:val>
        </c:ser>
        <c:axId val="61451264"/>
        <c:axId val="61940864"/>
      </c:barChart>
      <c:catAx>
        <c:axId val="61451264"/>
        <c:scaling>
          <c:orientation val="minMax"/>
        </c:scaling>
        <c:axPos val="b"/>
        <c:numFmt formatCode="0" sourceLinked="1"/>
        <c:tickLblPos val="nextTo"/>
        <c:crossAx val="61940864"/>
        <c:crosses val="autoZero"/>
        <c:auto val="1"/>
        <c:lblAlgn val="ctr"/>
        <c:lblOffset val="100"/>
      </c:catAx>
      <c:valAx>
        <c:axId val="61940864"/>
        <c:scaling>
          <c:orientation val="minMax"/>
        </c:scaling>
        <c:axPos val="l"/>
        <c:majorGridlines/>
        <c:numFmt formatCode="General" sourceLinked="1"/>
        <c:tickLblPos val="nextTo"/>
        <c:crossAx val="61451264"/>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pivotSource>
    <c:name>[GietijzerNa1970_Statistics.xlsx]GietijzerNa1970_Statistics!Draaitabel1</c:name>
    <c:fmtId val="-1"/>
  </c:pivotSource>
  <c:chart>
    <c:title>
      <c:tx>
        <c:rich>
          <a:bodyPr/>
          <a:lstStyle/>
          <a:p>
            <a:pPr>
              <a:defRPr lang="en-US" noProof="0"/>
            </a:pPr>
            <a:r>
              <a:rPr lang="en-US" noProof="0" smtClean="0"/>
              <a:t>Lenth </a:t>
            </a:r>
            <a:r>
              <a:rPr lang="en-US" noProof="0"/>
              <a:t>GIJ per </a:t>
            </a:r>
            <a:r>
              <a:rPr lang="en-US" noProof="0" smtClean="0"/>
              <a:t>building year</a:t>
            </a:r>
            <a:endParaRPr lang="en-US" noProof="0"/>
          </a:p>
        </c:rich>
      </c:tx>
    </c:title>
    <c:pivotFmts>
      <c:pivotFmt>
        <c:idx val="0"/>
        <c:marker>
          <c:symbol val="none"/>
        </c:marker>
      </c:pivotFmt>
    </c:pivotFmts>
    <c:plotArea>
      <c:layout/>
      <c:barChart>
        <c:barDir val="col"/>
        <c:grouping val="clustered"/>
        <c:ser>
          <c:idx val="0"/>
          <c:order val="0"/>
          <c:tx>
            <c:strRef>
              <c:f>GietijzerNa1970_Statistics!$G$2</c:f>
              <c:strCache>
                <c:ptCount val="1"/>
                <c:pt idx="0">
                  <c:v>Totaal</c:v>
                </c:pt>
              </c:strCache>
            </c:strRef>
          </c:tx>
          <c:cat>
            <c:strRef>
              <c:f>GietijzerNa1970_Statistics!$F$3:$F$46</c:f>
              <c:strCache>
                <c:ptCount val="43"/>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strCache>
            </c:strRef>
          </c:cat>
          <c:val>
            <c:numRef>
              <c:f>GietijzerNa1970_Statistics!$G$3:$G$46</c:f>
              <c:numCache>
                <c:formatCode>General</c:formatCode>
                <c:ptCount val="43"/>
                <c:pt idx="0">
                  <c:v>3718.4491893934151</c:v>
                </c:pt>
                <c:pt idx="1">
                  <c:v>8590.7236085104487</c:v>
                </c:pt>
                <c:pt idx="2">
                  <c:v>3726.0908124689718</c:v>
                </c:pt>
                <c:pt idx="3">
                  <c:v>6671.4378225118508</c:v>
                </c:pt>
                <c:pt idx="4">
                  <c:v>6789.6364349587893</c:v>
                </c:pt>
                <c:pt idx="5">
                  <c:v>4425.5474732187995</c:v>
                </c:pt>
                <c:pt idx="6">
                  <c:v>2263.6796695252688</c:v>
                </c:pt>
                <c:pt idx="7">
                  <c:v>1292.45322208875</c:v>
                </c:pt>
                <c:pt idx="8">
                  <c:v>1865.5739278325498</c:v>
                </c:pt>
                <c:pt idx="9">
                  <c:v>1048.5541202244178</c:v>
                </c:pt>
                <c:pt idx="10">
                  <c:v>1225.56188161062</c:v>
                </c:pt>
                <c:pt idx="11">
                  <c:v>1204.1103377730899</c:v>
                </c:pt>
                <c:pt idx="12">
                  <c:v>2049.4335717535855</c:v>
                </c:pt>
                <c:pt idx="13">
                  <c:v>830.82798280513748</c:v>
                </c:pt>
                <c:pt idx="14">
                  <c:v>453.02696278176001</c:v>
                </c:pt>
                <c:pt idx="15">
                  <c:v>672.13652316029948</c:v>
                </c:pt>
                <c:pt idx="16">
                  <c:v>369.07206397479996</c:v>
                </c:pt>
                <c:pt idx="17">
                  <c:v>415.44064867825</c:v>
                </c:pt>
                <c:pt idx="18">
                  <c:v>238.62090964824</c:v>
                </c:pt>
                <c:pt idx="19">
                  <c:v>81.784136303910003</c:v>
                </c:pt>
                <c:pt idx="20">
                  <c:v>88.726641025840024</c:v>
                </c:pt>
                <c:pt idx="21">
                  <c:v>108.09212210613298</c:v>
                </c:pt>
                <c:pt idx="22">
                  <c:v>51.15184492897</c:v>
                </c:pt>
                <c:pt idx="23">
                  <c:v>147.40011497025401</c:v>
                </c:pt>
                <c:pt idx="24">
                  <c:v>221.87423047263411</c:v>
                </c:pt>
                <c:pt idx="25">
                  <c:v>133.973072807216</c:v>
                </c:pt>
                <c:pt idx="26">
                  <c:v>61.369983299736994</c:v>
                </c:pt>
                <c:pt idx="27">
                  <c:v>57.377589863682914</c:v>
                </c:pt>
                <c:pt idx="28">
                  <c:v>39.417303842056</c:v>
                </c:pt>
                <c:pt idx="29">
                  <c:v>116.60907673019715</c:v>
                </c:pt>
                <c:pt idx="30">
                  <c:v>27.319408588125889</c:v>
                </c:pt>
                <c:pt idx="31">
                  <c:v>13.949232317691004</c:v>
                </c:pt>
                <c:pt idx="32">
                  <c:v>119.69814955816301</c:v>
                </c:pt>
                <c:pt idx="33">
                  <c:v>27.639197888680005</c:v>
                </c:pt>
                <c:pt idx="34">
                  <c:v>49.822131557165001</c:v>
                </c:pt>
                <c:pt idx="35">
                  <c:v>11.328053690546</c:v>
                </c:pt>
                <c:pt idx="36">
                  <c:v>60.595519253353011</c:v>
                </c:pt>
                <c:pt idx="37">
                  <c:v>1.4620234346100001</c:v>
                </c:pt>
                <c:pt idx="38">
                  <c:v>55.889581219635964</c:v>
                </c:pt>
                <c:pt idx="39">
                  <c:v>17.996642466471634</c:v>
                </c:pt>
                <c:pt idx="40">
                  <c:v>71.225724518292779</c:v>
                </c:pt>
                <c:pt idx="41">
                  <c:v>5.3085639592759755</c:v>
                </c:pt>
                <c:pt idx="42">
                  <c:v>0.73092534896500005</c:v>
                </c:pt>
              </c:numCache>
            </c:numRef>
          </c:val>
        </c:ser>
        <c:axId val="61981056"/>
        <c:axId val="61982592"/>
      </c:barChart>
      <c:catAx>
        <c:axId val="61981056"/>
        <c:scaling>
          <c:orientation val="minMax"/>
        </c:scaling>
        <c:axPos val="b"/>
        <c:tickLblPos val="nextTo"/>
        <c:crossAx val="61982592"/>
        <c:crosses val="autoZero"/>
        <c:auto val="1"/>
        <c:lblAlgn val="ctr"/>
        <c:lblOffset val="100"/>
      </c:catAx>
      <c:valAx>
        <c:axId val="61982592"/>
        <c:scaling>
          <c:orientation val="minMax"/>
        </c:scaling>
        <c:axPos val="l"/>
        <c:majorGridlines/>
        <c:numFmt formatCode="General" sourceLinked="1"/>
        <c:tickLblPos val="nextTo"/>
        <c:crossAx val="61981056"/>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lang="en-US" noProof="0"/>
            </a:pPr>
            <a:r>
              <a:rPr lang="en-US" sz="1800" b="1" i="0" baseline="0" noProof="0" smtClean="0"/>
              <a:t>Lenth </a:t>
            </a:r>
            <a:r>
              <a:rPr lang="en-US" sz="1800" b="1" i="0" baseline="0" noProof="0"/>
              <a:t>GIJ per </a:t>
            </a:r>
            <a:r>
              <a:rPr lang="en-US" sz="1800" b="1" i="0" baseline="0" noProof="0" smtClean="0"/>
              <a:t>community</a:t>
            </a:r>
            <a:endParaRPr lang="en-US" noProof="0"/>
          </a:p>
        </c:rich>
      </c:tx>
    </c:title>
    <c:plotArea>
      <c:layout/>
      <c:barChart>
        <c:barDir val="col"/>
        <c:grouping val="clustered"/>
        <c:ser>
          <c:idx val="0"/>
          <c:order val="0"/>
          <c:cat>
            <c:strRef>
              <c:f>GietijzerNa1970_Statistics!$J$102:$J$114</c:f>
              <c:strCache>
                <c:ptCount val="13"/>
                <c:pt idx="0">
                  <c:v>Boxmeer</c:v>
                </c:pt>
                <c:pt idx="1">
                  <c:v>Breda</c:v>
                </c:pt>
                <c:pt idx="2">
                  <c:v>Eindhoven</c:v>
                </c:pt>
                <c:pt idx="3">
                  <c:v>Geldrop-Mierlo</c:v>
                </c:pt>
                <c:pt idx="4">
                  <c:v>Goirle</c:v>
                </c:pt>
                <c:pt idx="5">
                  <c:v>Heusden</c:v>
                </c:pt>
                <c:pt idx="6">
                  <c:v>Oirschot</c:v>
                </c:pt>
                <c:pt idx="7">
                  <c:v>Oisterwijk</c:v>
                </c:pt>
                <c:pt idx="8">
                  <c:v>Oosterhout</c:v>
                </c:pt>
                <c:pt idx="9">
                  <c:v>s Hertogenbosch</c:v>
                </c:pt>
                <c:pt idx="10">
                  <c:v>Tilburg</c:v>
                </c:pt>
                <c:pt idx="11">
                  <c:v>Veghel</c:v>
                </c:pt>
                <c:pt idx="12">
                  <c:v>Vught</c:v>
                </c:pt>
              </c:strCache>
            </c:strRef>
          </c:cat>
          <c:val>
            <c:numRef>
              <c:f>GietijzerNa1970_Statistics!$K$102:$K$114</c:f>
              <c:numCache>
                <c:formatCode>General</c:formatCode>
                <c:ptCount val="13"/>
                <c:pt idx="0">
                  <c:v>143.37674143556001</c:v>
                </c:pt>
                <c:pt idx="1">
                  <c:v>133.75675515915449</c:v>
                </c:pt>
                <c:pt idx="2">
                  <c:v>8019.1198658946423</c:v>
                </c:pt>
                <c:pt idx="3">
                  <c:v>696.55501064806379</c:v>
                </c:pt>
                <c:pt idx="4">
                  <c:v>1017.1049669247079</c:v>
                </c:pt>
                <c:pt idx="5">
                  <c:v>105.59975343268565</c:v>
                </c:pt>
                <c:pt idx="6">
                  <c:v>104.5091999000005</c:v>
                </c:pt>
                <c:pt idx="7">
                  <c:v>315.22669227329823</c:v>
                </c:pt>
                <c:pt idx="8">
                  <c:v>120.82041613429915</c:v>
                </c:pt>
                <c:pt idx="9">
                  <c:v>2455.6967188116791</c:v>
                </c:pt>
                <c:pt idx="10">
                  <c:v>22516.44997925701</c:v>
                </c:pt>
                <c:pt idx="11">
                  <c:v>143.84294845903196</c:v>
                </c:pt>
                <c:pt idx="12">
                  <c:v>11567.417447183099</c:v>
                </c:pt>
              </c:numCache>
            </c:numRef>
          </c:val>
        </c:ser>
        <c:axId val="62686336"/>
        <c:axId val="62687872"/>
      </c:barChart>
      <c:catAx>
        <c:axId val="62686336"/>
        <c:scaling>
          <c:orientation val="minMax"/>
        </c:scaling>
        <c:axPos val="b"/>
        <c:majorTickMark val="none"/>
        <c:tickLblPos val="nextTo"/>
        <c:crossAx val="62687872"/>
        <c:crosses val="autoZero"/>
        <c:auto val="1"/>
        <c:lblAlgn val="ctr"/>
        <c:lblOffset val="100"/>
      </c:catAx>
      <c:valAx>
        <c:axId val="62687872"/>
        <c:scaling>
          <c:orientation val="minMax"/>
        </c:scaling>
        <c:axPos val="l"/>
        <c:majorGridlines/>
        <c:numFmt formatCode="General" sourceLinked="1"/>
        <c:majorTickMark val="none"/>
        <c:tickLblPos val="nextTo"/>
        <c:crossAx val="62686336"/>
        <c:crosses val="autoZero"/>
        <c:crossBetween val="between"/>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37DDEE-C3DF-4FBB-BA22-255938E9ED2A}" type="datetimeFigureOut">
              <a:rPr lang="nl-NL" smtClean="0"/>
              <a:pPr/>
              <a:t>8-10-2013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80B866-04AC-4A4B-AE59-E1BDB2016E65}" type="slidenum">
              <a:rPr lang="nl-NL" smtClean="0"/>
              <a:pPr/>
              <a:t>‹#›</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noProof="0" smtClean="0"/>
              <a:t>Title page</a:t>
            </a:r>
            <a:endParaRPr lang="en-US" noProof="0"/>
          </a:p>
        </p:txBody>
      </p:sp>
      <p:sp>
        <p:nvSpPr>
          <p:cNvPr id="4" name="Tijdelijke aanduiding voor dianummer 3"/>
          <p:cNvSpPr>
            <a:spLocks noGrp="1"/>
          </p:cNvSpPr>
          <p:nvPr>
            <p:ph type="sldNum" sz="quarter" idx="10"/>
          </p:nvPr>
        </p:nvSpPr>
        <p:spPr/>
        <p:txBody>
          <a:bodyPr/>
          <a:lstStyle/>
          <a:p>
            <a:fld id="{CD80B866-04AC-4A4B-AE59-E1BDB2016E65}"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noProof="0" dirty="0" smtClean="0"/>
              <a:t>Mains having an unknown building</a:t>
            </a:r>
            <a:r>
              <a:rPr lang="en-US" baseline="0" noProof="0" dirty="0" smtClean="0"/>
              <a:t> year.</a:t>
            </a:r>
            <a:r>
              <a:rPr lang="en-US" noProof="0" dirty="0" smtClean="0"/>
              <a:t> Areas taken over by</a:t>
            </a:r>
            <a:r>
              <a:rPr lang="en-US" baseline="0" noProof="0" dirty="0" smtClean="0"/>
              <a:t> Brabant Water or its predecessors from </a:t>
            </a:r>
            <a:r>
              <a:rPr lang="en-US" baseline="0" noProof="0" dirty="0" err="1" smtClean="0"/>
              <a:t>communial</a:t>
            </a:r>
            <a:r>
              <a:rPr lang="en-US" baseline="0" noProof="0" dirty="0" smtClean="0"/>
              <a:t> utility companies.</a:t>
            </a:r>
            <a:endParaRPr lang="en-US" noProof="0" dirty="0"/>
          </a:p>
        </p:txBody>
      </p:sp>
      <p:sp>
        <p:nvSpPr>
          <p:cNvPr id="4" name="Tijdelijke aanduiding voor dianummer 3"/>
          <p:cNvSpPr>
            <a:spLocks noGrp="1"/>
          </p:cNvSpPr>
          <p:nvPr>
            <p:ph type="sldNum" sz="quarter" idx="10"/>
          </p:nvPr>
        </p:nvSpPr>
        <p:spPr/>
        <p:txBody>
          <a:bodyPr/>
          <a:lstStyle/>
          <a:p>
            <a:fld id="{CD80B866-04AC-4A4B-AE59-E1BDB2016E65}"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noProof="0" dirty="0" smtClean="0"/>
              <a:t>Graphs show</a:t>
            </a:r>
            <a:r>
              <a:rPr lang="en-US" baseline="0" noProof="0" dirty="0" smtClean="0"/>
              <a:t> amount of meters mains having a wrong combination of material and building year. At the top sorted per building year at the </a:t>
            </a:r>
            <a:r>
              <a:rPr lang="en-US" baseline="0" noProof="0" dirty="0" err="1" smtClean="0"/>
              <a:t>bottem</a:t>
            </a:r>
            <a:r>
              <a:rPr lang="en-US" baseline="0" noProof="0" dirty="0" smtClean="0"/>
              <a:t> sorted per community.</a:t>
            </a:r>
            <a:endParaRPr lang="en-US" noProof="0" dirty="0" smtClean="0"/>
          </a:p>
          <a:p>
            <a:r>
              <a:rPr lang="en-US" noProof="0" dirty="0" smtClean="0"/>
              <a:t>Cast iron is used till the sixties of last century. Eindhoven, Tilburg and </a:t>
            </a:r>
            <a:r>
              <a:rPr lang="en-US" noProof="0" dirty="0" err="1" smtClean="0"/>
              <a:t>Vught</a:t>
            </a:r>
            <a:r>
              <a:rPr lang="en-US" noProof="0" dirty="0" smtClean="0"/>
              <a:t> stand out having cast iron registration </a:t>
            </a:r>
            <a:r>
              <a:rPr lang="en-US" noProof="0" dirty="0" err="1" smtClean="0"/>
              <a:t>til</a:t>
            </a:r>
            <a:r>
              <a:rPr lang="en-US" noProof="0" dirty="0" smtClean="0"/>
              <a:t> 1990. The same kind of graphs are made for other materials PVC, AC, PE and PVCBV.</a:t>
            </a:r>
          </a:p>
          <a:p>
            <a:r>
              <a:rPr lang="en-US" baseline="0" noProof="0" dirty="0" smtClean="0"/>
              <a:t>By making these graphs for all materials, time and location of wrong combinations is found. Trough which a possible cause of wrong registration has been found.</a:t>
            </a:r>
          </a:p>
        </p:txBody>
      </p:sp>
      <p:sp>
        <p:nvSpPr>
          <p:cNvPr id="4" name="Tijdelijke aanduiding voor dianummer 3"/>
          <p:cNvSpPr>
            <a:spLocks noGrp="1"/>
          </p:cNvSpPr>
          <p:nvPr>
            <p:ph type="sldNum" sz="quarter" idx="10"/>
          </p:nvPr>
        </p:nvSpPr>
        <p:spPr/>
        <p:txBody>
          <a:bodyPr/>
          <a:lstStyle/>
          <a:p>
            <a:fld id="{CD80B866-04AC-4A4B-AE59-E1BDB2016E65}"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noProof="0" dirty="0" smtClean="0"/>
              <a:t>The material of the main</a:t>
            </a:r>
            <a:r>
              <a:rPr lang="en-US" baseline="0" noProof="0" dirty="0" smtClean="0"/>
              <a:t> differs in real world from the registration. </a:t>
            </a:r>
          </a:p>
          <a:p>
            <a:r>
              <a:rPr lang="en-US" baseline="0" noProof="0" dirty="0" smtClean="0"/>
              <a:t>At the left hand side a old map showing an annotation 700GVK. At the right after conversion a label GVB 718. Clearly a conversion mistake.</a:t>
            </a:r>
            <a:endParaRPr lang="en-US" noProof="0" dirty="0"/>
          </a:p>
        </p:txBody>
      </p:sp>
      <p:sp>
        <p:nvSpPr>
          <p:cNvPr id="4" name="Tijdelijke aanduiding voor dianummer 3"/>
          <p:cNvSpPr>
            <a:spLocks noGrp="1"/>
          </p:cNvSpPr>
          <p:nvPr>
            <p:ph type="sldNum" sz="quarter" idx="10"/>
          </p:nvPr>
        </p:nvSpPr>
        <p:spPr/>
        <p:txBody>
          <a:bodyPr/>
          <a:lstStyle/>
          <a:p>
            <a:fld id="{CD80B866-04AC-4A4B-AE59-E1BDB2016E65}"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noProof="0" dirty="0" smtClean="0"/>
              <a:t>Uncertain location of mains</a:t>
            </a:r>
            <a:endParaRPr lang="en-US" baseline="0" noProof="0" dirty="0" smtClean="0"/>
          </a:p>
          <a:p>
            <a:r>
              <a:rPr lang="en-US" baseline="0" noProof="0" dirty="0" smtClean="0"/>
              <a:t>1% of distribution mains and 10% of transportation mains. Measurement not to solid points, no measurements. </a:t>
            </a:r>
          </a:p>
          <a:p>
            <a:r>
              <a:rPr lang="en-US" baseline="0" noProof="0" dirty="0" smtClean="0"/>
              <a:t>Measured in RD without indication in the geo quality attribute.</a:t>
            </a:r>
          </a:p>
          <a:p>
            <a:r>
              <a:rPr lang="en-US" baseline="0" noProof="0" dirty="0" smtClean="0"/>
              <a:t>Unknown building year</a:t>
            </a:r>
          </a:p>
          <a:p>
            <a:r>
              <a:rPr lang="en-US" baseline="0" noProof="0" dirty="0" smtClean="0"/>
              <a:t>Not registered by predecessors and not entered at take over.</a:t>
            </a:r>
          </a:p>
          <a:p>
            <a:r>
              <a:rPr lang="en-US" baseline="0" noProof="0" dirty="0" smtClean="0"/>
              <a:t>Wrong combination of material and building year investigated for PVC, AC, GIJ, PE and PVCBV</a:t>
            </a:r>
          </a:p>
          <a:p>
            <a:r>
              <a:rPr lang="en-US" baseline="0" noProof="0" dirty="0" smtClean="0"/>
              <a:t>Input errors wrong building year.</a:t>
            </a:r>
          </a:p>
          <a:p>
            <a:r>
              <a:rPr lang="en-US" baseline="0" noProof="0" dirty="0" smtClean="0"/>
              <a:t>No registration in change from cast iron to ductile iron. No registration in change from PVC to PVCBV.</a:t>
            </a:r>
          </a:p>
          <a:p>
            <a:r>
              <a:rPr lang="en-US" baseline="0" noProof="0" dirty="0" smtClean="0"/>
              <a:t>Wrong material</a:t>
            </a:r>
          </a:p>
          <a:p>
            <a:r>
              <a:rPr lang="en-US" baseline="0" noProof="0" dirty="0" smtClean="0"/>
              <a:t>Wrong conversion. Glass fiber reinforced plastic (GVK) converted to Glass fiber reinforced concrete (GVB) and PVC 107 converted to ST 107</a:t>
            </a:r>
          </a:p>
          <a:p>
            <a:endParaRPr lang="en-US" noProof="0" dirty="0"/>
          </a:p>
        </p:txBody>
      </p:sp>
      <p:sp>
        <p:nvSpPr>
          <p:cNvPr id="4" name="Tijdelijke aanduiding voor dianummer 3"/>
          <p:cNvSpPr>
            <a:spLocks noGrp="1"/>
          </p:cNvSpPr>
          <p:nvPr>
            <p:ph type="sldNum" sz="quarter" idx="10"/>
          </p:nvPr>
        </p:nvSpPr>
        <p:spPr/>
        <p:txBody>
          <a:bodyPr/>
          <a:lstStyle/>
          <a:p>
            <a:fld id="{CD80B866-04AC-4A4B-AE59-E1BDB2016E65}"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noProof="0" dirty="0" smtClean="0"/>
              <a:t>Registration process collect, write down, check, input and again check of data.</a:t>
            </a:r>
            <a:r>
              <a:rPr lang="en-US" baseline="0" noProof="0" dirty="0" smtClean="0"/>
              <a:t> This process is comparable with a production process. The quality principles of a production process are applicable to the process of registration of mains. Found causes of problems are related to this process to find way of preventing new problems. ISO 9000 quality principles are applicable to data quality.</a:t>
            </a:r>
            <a:endParaRPr lang="en-US" noProof="0" dirty="0" smtClean="0"/>
          </a:p>
        </p:txBody>
      </p:sp>
      <p:sp>
        <p:nvSpPr>
          <p:cNvPr id="4" name="Tijdelijke aanduiding voor dianummer 3"/>
          <p:cNvSpPr>
            <a:spLocks noGrp="1"/>
          </p:cNvSpPr>
          <p:nvPr>
            <p:ph type="sldNum" sz="quarter" idx="10"/>
          </p:nvPr>
        </p:nvSpPr>
        <p:spPr/>
        <p:txBody>
          <a:bodyPr/>
          <a:lstStyle/>
          <a:p>
            <a:fld id="{CD80B866-04AC-4A4B-AE59-E1BDB2016E65}" type="slidenum">
              <a:rPr lang="nl-NL" smtClean="0"/>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noProof="0" dirty="0" smtClean="0"/>
              <a:t>Abstract of problem, cause and solution to future data quality.</a:t>
            </a:r>
          </a:p>
          <a:p>
            <a:r>
              <a:rPr lang="en-US" noProof="0" dirty="0" smtClean="0"/>
              <a:t>Table showing errors, causes and solutions.</a:t>
            </a:r>
          </a:p>
          <a:p>
            <a:r>
              <a:rPr lang="en-US" noProof="0" dirty="0" smtClean="0"/>
              <a:t>By relating</a:t>
            </a:r>
            <a:r>
              <a:rPr lang="en-US" baseline="0" noProof="0" dirty="0" smtClean="0"/>
              <a:t> the cause of the problem to the process it is possible to make recommendations for data improvement based on the quality principles.</a:t>
            </a:r>
            <a:endParaRPr lang="en-US" noProof="0" dirty="0" smtClean="0"/>
          </a:p>
        </p:txBody>
      </p:sp>
      <p:sp>
        <p:nvSpPr>
          <p:cNvPr id="4" name="Tijdelijke aanduiding voor dianummer 3"/>
          <p:cNvSpPr>
            <a:spLocks noGrp="1"/>
          </p:cNvSpPr>
          <p:nvPr>
            <p:ph type="sldNum" sz="quarter" idx="10"/>
          </p:nvPr>
        </p:nvSpPr>
        <p:spPr/>
        <p:txBody>
          <a:bodyPr/>
          <a:lstStyle/>
          <a:p>
            <a:fld id="{CD80B866-04AC-4A4B-AE59-E1BDB2016E65}" type="slidenum">
              <a:rPr lang="nl-NL" smtClean="0"/>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noProof="0" dirty="0" smtClean="0"/>
              <a:t>Repeat research question and answer the research question.</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“What causes quality reduction of GIS data at Dutch drinking water companies and what are the possibilities</a:t>
            </a:r>
            <a:r>
              <a:rPr lang="en-US" baseline="0" noProof="0" dirty="0" smtClean="0"/>
              <a:t> to reduce this quality reduction, to ensure GIS data meets the future quality requirements?”</a:t>
            </a:r>
            <a:endParaRPr lang="en-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Causes are found by relating data</a:t>
            </a:r>
            <a:r>
              <a:rPr lang="en-US" baseline="0" noProof="0" dirty="0" smtClean="0"/>
              <a:t> to area and time.</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Only intrinsic and</a:t>
            </a:r>
            <a:r>
              <a:rPr lang="en-US" baseline="0" noProof="0" dirty="0" smtClean="0"/>
              <a:t> contextual quality aspects are used. Procedures and data of Brabant Water are used. Other data or procedures may result in other causes.</a:t>
            </a:r>
            <a:endParaRPr lang="en-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Recommendations for sustainable GIS data proceed from ISO 9000 quality principles.</a:t>
            </a:r>
          </a:p>
        </p:txBody>
      </p:sp>
      <p:sp>
        <p:nvSpPr>
          <p:cNvPr id="4" name="Tijdelijke aanduiding voor dianummer 3"/>
          <p:cNvSpPr>
            <a:spLocks noGrp="1"/>
          </p:cNvSpPr>
          <p:nvPr>
            <p:ph type="sldNum" sz="quarter" idx="10"/>
          </p:nvPr>
        </p:nvSpPr>
        <p:spPr/>
        <p:txBody>
          <a:bodyPr/>
          <a:lstStyle/>
          <a:p>
            <a:fld id="{CD80B866-04AC-4A4B-AE59-E1BDB2016E65}" type="slidenum">
              <a:rPr lang="nl-NL" smtClean="0"/>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D80B866-04AC-4A4B-AE59-E1BDB2016E65}" type="slidenum">
              <a:rPr lang="nl-NL" smtClean="0"/>
              <a:pPr/>
              <a:t>17</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noProof="0" dirty="0" smtClean="0"/>
              <a:t>The build up of this presentation. During this presentation I will explain why, what and</a:t>
            </a:r>
            <a:r>
              <a:rPr lang="en-US" baseline="0" noProof="0" dirty="0" smtClean="0"/>
              <a:t> how this research has been conducted.</a:t>
            </a:r>
          </a:p>
          <a:p>
            <a:r>
              <a:rPr lang="en-US" baseline="0" noProof="0" dirty="0" smtClean="0"/>
              <a:t>I will share some recommendations and conclusions.</a:t>
            </a:r>
            <a:endParaRPr lang="en-US" noProof="0" dirty="0"/>
          </a:p>
        </p:txBody>
      </p:sp>
      <p:sp>
        <p:nvSpPr>
          <p:cNvPr id="4" name="Tijdelijke aanduiding voor dianummer 3"/>
          <p:cNvSpPr>
            <a:spLocks noGrp="1"/>
          </p:cNvSpPr>
          <p:nvPr>
            <p:ph type="sldNum" sz="quarter" idx="10"/>
          </p:nvPr>
        </p:nvSpPr>
        <p:spPr/>
        <p:txBody>
          <a:bodyPr/>
          <a:lstStyle/>
          <a:p>
            <a:fld id="{CD80B866-04AC-4A4B-AE59-E1BDB2016E65}" type="slidenum">
              <a:rPr lang="nl-NL" smtClean="0"/>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noProof="0" dirty="0" smtClean="0"/>
              <a:t>Why this research?</a:t>
            </a:r>
          </a:p>
          <a:p>
            <a:r>
              <a:rPr lang="en-US" noProof="0" dirty="0" smtClean="0"/>
              <a:t>Data problems at asset registration. Old data from different sources put together. High risk</a:t>
            </a:r>
            <a:r>
              <a:rPr lang="en-US" baseline="0" noProof="0" dirty="0" smtClean="0"/>
              <a:t> of excavation damage</a:t>
            </a:r>
            <a:r>
              <a:rPr lang="en-US" noProof="0" dirty="0" smtClean="0"/>
              <a:t>.</a:t>
            </a:r>
            <a:r>
              <a:rPr lang="en-US" baseline="0" noProof="0" dirty="0" smtClean="0"/>
              <a:t> Trying to improve e</a:t>
            </a:r>
            <a:r>
              <a:rPr lang="en-US" noProof="0" dirty="0" smtClean="0"/>
              <a:t>ffectiveness and efficiency. GIS data is used more</a:t>
            </a:r>
            <a:r>
              <a:rPr lang="en-US" baseline="0" noProof="0" dirty="0" smtClean="0"/>
              <a:t> and more to support decision making. Quality of the data becomes more important.</a:t>
            </a:r>
          </a:p>
          <a:p>
            <a:r>
              <a:rPr lang="en-US" baseline="0" noProof="0" dirty="0" smtClean="0"/>
              <a:t>Improving data without knowing the cause of data degeneration does not guarantee long term data quality.</a:t>
            </a:r>
            <a:endParaRPr lang="en-US" noProof="0" dirty="0"/>
          </a:p>
        </p:txBody>
      </p:sp>
      <p:sp>
        <p:nvSpPr>
          <p:cNvPr id="4" name="Tijdelijke aanduiding voor dianummer 3"/>
          <p:cNvSpPr>
            <a:spLocks noGrp="1"/>
          </p:cNvSpPr>
          <p:nvPr>
            <p:ph type="sldNum" sz="quarter" idx="10"/>
          </p:nvPr>
        </p:nvSpPr>
        <p:spPr/>
        <p:txBody>
          <a:bodyPr/>
          <a:lstStyle/>
          <a:p>
            <a:fld id="{CD80B866-04AC-4A4B-AE59-E1BDB2016E65}"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noProof="0" dirty="0" smtClean="0"/>
              <a:t>What has been researched?</a:t>
            </a:r>
          </a:p>
          <a:p>
            <a:r>
              <a:rPr lang="en-US" noProof="0" dirty="0" smtClean="0"/>
              <a:t>Cause of quality reduction</a:t>
            </a:r>
          </a:p>
          <a:p>
            <a:r>
              <a:rPr lang="en-US" noProof="0" dirty="0" smtClean="0"/>
              <a:t>Possibilities to reduce</a:t>
            </a:r>
            <a:r>
              <a:rPr lang="en-US" baseline="0" noProof="0" dirty="0" smtClean="0"/>
              <a:t> quality reduction</a:t>
            </a:r>
          </a:p>
          <a:p>
            <a:r>
              <a:rPr lang="en-US" baseline="0" noProof="0" dirty="0" smtClean="0"/>
              <a:t>Meeting future quality requirements</a:t>
            </a:r>
            <a:endParaRPr lang="en-US" noProof="0" dirty="0"/>
          </a:p>
        </p:txBody>
      </p:sp>
      <p:sp>
        <p:nvSpPr>
          <p:cNvPr id="4" name="Tijdelijke aanduiding voor dianummer 3"/>
          <p:cNvSpPr>
            <a:spLocks noGrp="1"/>
          </p:cNvSpPr>
          <p:nvPr>
            <p:ph type="sldNum" sz="quarter" idx="10"/>
          </p:nvPr>
        </p:nvSpPr>
        <p:spPr/>
        <p:txBody>
          <a:bodyPr/>
          <a:lstStyle/>
          <a:p>
            <a:fld id="{CD80B866-04AC-4A4B-AE59-E1BDB2016E65}"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noProof="0" dirty="0" smtClean="0"/>
              <a:t>How has this research been conducted?</a:t>
            </a:r>
          </a:p>
          <a:p>
            <a:r>
              <a:rPr lang="en-US" baseline="0" noProof="0" dirty="0" smtClean="0"/>
              <a:t>Literature research to what is already known about data quality and sustainability</a:t>
            </a:r>
          </a:p>
          <a:p>
            <a:r>
              <a:rPr lang="en-US" baseline="0" noProof="0" dirty="0" smtClean="0"/>
              <a:t>List of data problems at Dutch drinking water companies</a:t>
            </a:r>
          </a:p>
          <a:p>
            <a:r>
              <a:rPr lang="en-US" baseline="0" noProof="0" dirty="0" smtClean="0"/>
              <a:t>Development of data problems where and when</a:t>
            </a:r>
          </a:p>
          <a:p>
            <a:r>
              <a:rPr lang="en-US" baseline="0" noProof="0" dirty="0" smtClean="0"/>
              <a:t>Production process as cause of data problems</a:t>
            </a:r>
            <a:endParaRPr lang="en-US" noProof="0" dirty="0"/>
          </a:p>
        </p:txBody>
      </p:sp>
      <p:sp>
        <p:nvSpPr>
          <p:cNvPr id="4" name="Tijdelijke aanduiding voor dianummer 3"/>
          <p:cNvSpPr>
            <a:spLocks noGrp="1"/>
          </p:cNvSpPr>
          <p:nvPr>
            <p:ph type="sldNum" sz="quarter" idx="10"/>
          </p:nvPr>
        </p:nvSpPr>
        <p:spPr/>
        <p:txBody>
          <a:bodyPr/>
          <a:lstStyle/>
          <a:p>
            <a:fld id="{CD80B866-04AC-4A4B-AE59-E1BDB2016E65}"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Quality is fitness for all purposes made of the data, including the likely future uses </a:t>
            </a:r>
            <a:r>
              <a:rPr lang="en-US" sz="1200" kern="1200" noProof="0" dirty="0" smtClean="0">
                <a:solidFill>
                  <a:schemeClr val="tx1"/>
                </a:solidFill>
                <a:latin typeface="+mn-lt"/>
                <a:ea typeface="+mn-ea"/>
                <a:cs typeface="+mn-cs"/>
              </a:rPr>
              <a:t>(English 1999).</a:t>
            </a:r>
            <a:endParaRPr lang="en-US" noProof="0" dirty="0" smtClean="0"/>
          </a:p>
          <a:p>
            <a:r>
              <a:rPr lang="en-US" sz="1200" kern="1200" baseline="0" noProof="0" dirty="0" smtClean="0">
                <a:solidFill>
                  <a:schemeClr val="tx1"/>
                </a:solidFill>
                <a:latin typeface="+mn-lt"/>
                <a:ea typeface="+mn-ea"/>
                <a:cs typeface="+mn-cs"/>
              </a:rPr>
              <a:t>Sustainable development can rather simply by conceptualized as paths of human progress which meet the needs and aspirations of the present generation without compromising the ability of future generations to meet their needs. </a:t>
            </a:r>
            <a:r>
              <a:rPr lang="en-US" sz="1200" kern="1200" noProof="0" dirty="0" smtClean="0">
                <a:solidFill>
                  <a:schemeClr val="tx1"/>
                </a:solidFill>
                <a:latin typeface="+mn-lt"/>
                <a:ea typeface="+mn-ea"/>
                <a:cs typeface="+mn-cs"/>
              </a:rPr>
              <a:t>(</a:t>
            </a:r>
            <a:r>
              <a:rPr lang="en-US" sz="1200" kern="1200" noProof="0" dirty="0" err="1" smtClean="0">
                <a:solidFill>
                  <a:schemeClr val="tx1"/>
                </a:solidFill>
                <a:latin typeface="+mn-lt"/>
                <a:ea typeface="+mn-ea"/>
                <a:cs typeface="+mn-cs"/>
              </a:rPr>
              <a:t>Brundtland</a:t>
            </a:r>
            <a:r>
              <a:rPr lang="en-US" sz="1200" kern="1200" noProof="0" dirty="0" smtClean="0">
                <a:solidFill>
                  <a:schemeClr val="tx1"/>
                </a:solidFill>
                <a:latin typeface="+mn-lt"/>
                <a:ea typeface="+mn-ea"/>
                <a:cs typeface="+mn-cs"/>
              </a:rPr>
              <a:t> 1987).</a:t>
            </a:r>
          </a:p>
          <a:p>
            <a:pPr marL="0" marR="0" lvl="1" indent="0" algn="l" defTabSz="914400" rtl="0" eaLnBrk="1" fontAlgn="auto" latinLnBrk="0" hangingPunct="1">
              <a:lnSpc>
                <a:spcPct val="100000"/>
              </a:lnSpc>
              <a:spcBef>
                <a:spcPts val="0"/>
              </a:spcBef>
              <a:spcAft>
                <a:spcPts val="0"/>
              </a:spcAft>
              <a:buClrTx/>
              <a:buSzTx/>
              <a:buFontTx/>
              <a:buNone/>
              <a:tabLst/>
              <a:defRPr/>
            </a:pPr>
            <a:r>
              <a:rPr lang="en-US" noProof="0" dirty="0" smtClean="0"/>
              <a:t>Quality reduction of GIS data is the reduction of fitness for purpose of GIS data to current and future needs of GIS users.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noProof="0" dirty="0" smtClean="0"/>
              <a:t>Sustainability of GIS data is the</a:t>
            </a:r>
            <a:r>
              <a:rPr lang="en-US" baseline="0" noProof="0" dirty="0" smtClean="0"/>
              <a:t> degree to which data in a GIS meets the current and future needs of the GIS users</a:t>
            </a:r>
            <a:r>
              <a:rPr lang="en-US" noProof="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noProof="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noProof="0" dirty="0" smtClean="0"/>
          </a:p>
          <a:p>
            <a:endParaRPr lang="en-US" noProof="0" dirty="0"/>
          </a:p>
        </p:txBody>
      </p:sp>
      <p:sp>
        <p:nvSpPr>
          <p:cNvPr id="4" name="Tijdelijke aanduiding voor dianummer 3"/>
          <p:cNvSpPr>
            <a:spLocks noGrp="1"/>
          </p:cNvSpPr>
          <p:nvPr>
            <p:ph type="sldNum" sz="quarter" idx="10"/>
          </p:nvPr>
        </p:nvSpPr>
        <p:spPr/>
        <p:txBody>
          <a:bodyPr/>
          <a:lstStyle/>
          <a:p>
            <a:fld id="{CD80B866-04AC-4A4B-AE59-E1BDB2016E65}"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kern="1200" noProof="0" dirty="0" smtClean="0">
                <a:solidFill>
                  <a:schemeClr val="tx1"/>
                </a:solidFill>
                <a:latin typeface="+mn-lt"/>
                <a:ea typeface="+mn-ea"/>
                <a:cs typeface="+mn-cs"/>
              </a:rPr>
              <a:t>What has been found?</a:t>
            </a:r>
          </a:p>
          <a:p>
            <a:r>
              <a:rPr lang="en-US" sz="1200" kern="1200" noProof="0" dirty="0" smtClean="0">
                <a:solidFill>
                  <a:schemeClr val="tx1"/>
                </a:solidFill>
                <a:latin typeface="+mn-lt"/>
                <a:ea typeface="+mn-ea"/>
                <a:cs typeface="+mn-cs"/>
              </a:rPr>
              <a:t>A structured list is used to draw up an inventory of the data</a:t>
            </a:r>
            <a:r>
              <a:rPr lang="en-US" sz="1200" kern="1200" baseline="0" noProof="0" dirty="0" smtClean="0">
                <a:solidFill>
                  <a:schemeClr val="tx1"/>
                </a:solidFill>
                <a:latin typeface="+mn-lt"/>
                <a:ea typeface="+mn-ea"/>
                <a:cs typeface="+mn-cs"/>
              </a:rPr>
              <a:t> problems at all Dutch drinking water companies.</a:t>
            </a:r>
            <a:endParaRPr lang="en-US" sz="1200" kern="1200" noProof="0" dirty="0" smtClean="0">
              <a:solidFill>
                <a:schemeClr val="tx1"/>
              </a:solidFill>
              <a:latin typeface="+mn-lt"/>
              <a:ea typeface="+mn-ea"/>
              <a:cs typeface="+mn-cs"/>
            </a:endParaRPr>
          </a:p>
          <a:p>
            <a:r>
              <a:rPr lang="en-US" sz="1200" kern="1200" noProof="0" dirty="0" smtClean="0">
                <a:solidFill>
                  <a:schemeClr val="tx1"/>
                </a:solidFill>
                <a:latin typeface="+mn-lt"/>
                <a:ea typeface="+mn-ea"/>
                <a:cs typeface="+mn-cs"/>
              </a:rPr>
              <a:t>Data</a:t>
            </a:r>
            <a:r>
              <a:rPr lang="en-US" sz="1200" kern="1200" baseline="0" noProof="0" dirty="0" smtClean="0">
                <a:solidFill>
                  <a:schemeClr val="tx1"/>
                </a:solidFill>
                <a:latin typeface="+mn-lt"/>
                <a:ea typeface="+mn-ea"/>
                <a:cs typeface="+mn-cs"/>
              </a:rPr>
              <a:t> problems undependable of systems, so intrinsic or contextual problems. </a:t>
            </a:r>
          </a:p>
          <a:p>
            <a:r>
              <a:rPr lang="en-US" sz="1200" kern="1200" baseline="0" noProof="0" dirty="0" smtClean="0">
                <a:solidFill>
                  <a:schemeClr val="tx1"/>
                </a:solidFill>
                <a:latin typeface="+mn-lt"/>
                <a:ea typeface="+mn-ea"/>
                <a:cs typeface="+mn-cs"/>
              </a:rPr>
              <a:t>100% response, 90% indicates knowing data problems. </a:t>
            </a:r>
          </a:p>
          <a:p>
            <a:r>
              <a:rPr lang="en-US" sz="1200" kern="1200" baseline="0" noProof="0" dirty="0" smtClean="0">
                <a:solidFill>
                  <a:schemeClr val="tx1"/>
                </a:solidFill>
                <a:latin typeface="+mn-lt"/>
                <a:ea typeface="+mn-ea"/>
                <a:cs typeface="+mn-cs"/>
              </a:rPr>
              <a:t>Positional uncertainty at 70%. At 40% most important problem. Mains on an other location as registered.</a:t>
            </a:r>
          </a:p>
          <a:p>
            <a:r>
              <a:rPr lang="en-US" sz="1200" kern="1200" baseline="0" noProof="0" dirty="0" smtClean="0">
                <a:solidFill>
                  <a:schemeClr val="tx1"/>
                </a:solidFill>
                <a:latin typeface="+mn-lt"/>
                <a:ea typeface="+mn-ea"/>
                <a:cs typeface="+mn-cs"/>
              </a:rPr>
              <a:t>Unknown building year, present at 80%,  at 30% most important problem. The year the main is constructed is unknown.</a:t>
            </a:r>
          </a:p>
          <a:p>
            <a:r>
              <a:rPr lang="en-US" sz="1200" kern="1200" baseline="0" noProof="0" dirty="0" smtClean="0">
                <a:solidFill>
                  <a:schemeClr val="tx1"/>
                </a:solidFill>
                <a:latin typeface="+mn-lt"/>
                <a:ea typeface="+mn-ea"/>
                <a:cs typeface="+mn-cs"/>
              </a:rPr>
              <a:t>Wrong combination, present at 60%, at10% most important problem. Combination of material en building year are wrong. For instance PVC build in 1920.</a:t>
            </a:r>
          </a:p>
          <a:p>
            <a:r>
              <a:rPr lang="en-US" sz="1200" kern="1200" baseline="0" noProof="0" dirty="0" smtClean="0">
                <a:solidFill>
                  <a:schemeClr val="tx1"/>
                </a:solidFill>
                <a:latin typeface="+mn-lt"/>
                <a:ea typeface="+mn-ea"/>
                <a:cs typeface="+mn-cs"/>
              </a:rPr>
              <a:t>Wrong material, present at 50%, at10% most important problem. Different material than registered.</a:t>
            </a:r>
          </a:p>
          <a:p>
            <a:endParaRPr lang="en-US" sz="1200" kern="1200" noProof="0" dirty="0" smtClean="0">
              <a:solidFill>
                <a:schemeClr val="tx1"/>
              </a:solidFill>
              <a:latin typeface="+mn-lt"/>
              <a:ea typeface="+mn-ea"/>
              <a:cs typeface="+mn-cs"/>
            </a:endParaRPr>
          </a:p>
          <a:p>
            <a:endParaRPr lang="en-US" sz="1200" kern="1200" noProof="0" dirty="0" smtClean="0">
              <a:solidFill>
                <a:schemeClr val="tx1"/>
              </a:solidFill>
              <a:latin typeface="+mn-lt"/>
              <a:ea typeface="+mn-ea"/>
              <a:cs typeface="+mn-cs"/>
            </a:endParaRPr>
          </a:p>
          <a:p>
            <a:r>
              <a:rPr lang="en-US" sz="1200" kern="1200" noProof="0" dirty="0" smtClean="0">
                <a:solidFill>
                  <a:schemeClr val="tx1"/>
                </a:solidFill>
                <a:latin typeface="+mn-lt"/>
                <a:ea typeface="+mn-ea"/>
                <a:cs typeface="+mn-cs"/>
              </a:rPr>
              <a:t>Mains, longer</a:t>
            </a:r>
            <a:r>
              <a:rPr lang="en-US" sz="1200" kern="1200" baseline="0" noProof="0" dirty="0" smtClean="0">
                <a:solidFill>
                  <a:schemeClr val="tx1"/>
                </a:solidFill>
                <a:latin typeface="+mn-lt"/>
                <a:ea typeface="+mn-ea"/>
                <a:cs typeface="+mn-cs"/>
              </a:rPr>
              <a:t> than 50 meters, where the location information is not gain in RD coordinates and where no measurements are used to register the location in relation to topographic objects, are suspect of positional uncertainty. </a:t>
            </a:r>
          </a:p>
          <a:p>
            <a:r>
              <a:rPr lang="en-US" sz="1200" kern="1200" noProof="0" dirty="0" smtClean="0">
                <a:solidFill>
                  <a:schemeClr val="tx1"/>
                </a:solidFill>
                <a:latin typeface="+mn-lt"/>
                <a:ea typeface="+mn-ea"/>
                <a:cs typeface="+mn-cs"/>
              </a:rPr>
              <a:t>A building year is unknown if the database value is 1800 or</a:t>
            </a:r>
            <a:r>
              <a:rPr lang="en-US" sz="1200" kern="1200" baseline="0" noProof="0" dirty="0" smtClean="0">
                <a:solidFill>
                  <a:schemeClr val="tx1"/>
                </a:solidFill>
                <a:latin typeface="+mn-lt"/>
                <a:ea typeface="+mn-ea"/>
                <a:cs typeface="+mn-cs"/>
              </a:rPr>
              <a:t> 1900.</a:t>
            </a:r>
            <a:endParaRPr lang="en-US" sz="1200" kern="1200" noProof="0" dirty="0" smtClean="0">
              <a:solidFill>
                <a:schemeClr val="tx1"/>
              </a:solidFill>
              <a:latin typeface="+mn-lt"/>
              <a:ea typeface="+mn-ea"/>
              <a:cs typeface="+mn-cs"/>
            </a:endParaRPr>
          </a:p>
          <a:p>
            <a:r>
              <a:rPr lang="en-US" sz="1200" kern="1200" noProof="0" dirty="0" smtClean="0">
                <a:solidFill>
                  <a:schemeClr val="tx1"/>
                </a:solidFill>
                <a:latin typeface="+mn-lt"/>
                <a:ea typeface="+mn-ea"/>
                <a:cs typeface="+mn-cs"/>
              </a:rPr>
              <a:t>The material is wrong</a:t>
            </a:r>
            <a:r>
              <a:rPr lang="en-US" sz="1200" kern="1200" baseline="0" noProof="0" dirty="0" smtClean="0">
                <a:solidFill>
                  <a:schemeClr val="tx1"/>
                </a:solidFill>
                <a:latin typeface="+mn-lt"/>
                <a:ea typeface="+mn-ea"/>
                <a:cs typeface="+mn-cs"/>
              </a:rPr>
              <a:t> if the material used in the real world</a:t>
            </a:r>
            <a:r>
              <a:rPr lang="en-US" sz="1200" kern="1200" noProof="0" dirty="0" smtClean="0">
                <a:solidFill>
                  <a:schemeClr val="tx1"/>
                </a:solidFill>
                <a:latin typeface="+mn-lt"/>
                <a:ea typeface="+mn-ea"/>
                <a:cs typeface="+mn-cs"/>
              </a:rPr>
              <a:t> is </a:t>
            </a:r>
            <a:r>
              <a:rPr lang="en-US" sz="1200" kern="1200" baseline="0" noProof="0" dirty="0" smtClean="0">
                <a:solidFill>
                  <a:schemeClr val="tx1"/>
                </a:solidFill>
                <a:latin typeface="+mn-lt"/>
                <a:ea typeface="+mn-ea"/>
                <a:cs typeface="+mn-cs"/>
              </a:rPr>
              <a:t>different than the registered material.</a:t>
            </a:r>
            <a:endParaRPr lang="en-US" sz="1200" kern="1200" noProof="0" dirty="0" smtClean="0">
              <a:solidFill>
                <a:schemeClr val="tx1"/>
              </a:solidFill>
              <a:latin typeface="+mn-lt"/>
              <a:ea typeface="+mn-ea"/>
              <a:cs typeface="+mn-cs"/>
            </a:endParaRPr>
          </a:p>
          <a:p>
            <a:r>
              <a:rPr lang="en-US" sz="1200" kern="1200" noProof="0" dirty="0" smtClean="0">
                <a:solidFill>
                  <a:schemeClr val="tx1"/>
                </a:solidFill>
                <a:latin typeface="+mn-lt"/>
                <a:ea typeface="+mn-ea"/>
                <a:cs typeface="+mn-cs"/>
              </a:rPr>
              <a:t> </a:t>
            </a:r>
          </a:p>
          <a:p>
            <a:endParaRPr lang="en-US" noProof="0" dirty="0" smtClean="0"/>
          </a:p>
          <a:p>
            <a:endParaRPr lang="en-US" noProof="0" dirty="0"/>
          </a:p>
        </p:txBody>
      </p:sp>
      <p:sp>
        <p:nvSpPr>
          <p:cNvPr id="4" name="Tijdelijke aanduiding voor dianummer 3"/>
          <p:cNvSpPr>
            <a:spLocks noGrp="1"/>
          </p:cNvSpPr>
          <p:nvPr>
            <p:ph type="sldNum" sz="quarter" idx="10"/>
          </p:nvPr>
        </p:nvSpPr>
        <p:spPr/>
        <p:txBody>
          <a:bodyPr/>
          <a:lstStyle/>
          <a:p>
            <a:fld id="{CD80B866-04AC-4A4B-AE59-E1BDB2016E65}"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noProof="0" dirty="0" smtClean="0"/>
              <a:t>Suspicion</a:t>
            </a:r>
            <a:r>
              <a:rPr lang="en-US" baseline="0" noProof="0" dirty="0" smtClean="0"/>
              <a:t> of wrong registration</a:t>
            </a:r>
            <a:r>
              <a:rPr lang="en-US" noProof="0" dirty="0" smtClean="0"/>
              <a:t>. The mains are not</a:t>
            </a:r>
            <a:r>
              <a:rPr lang="en-US" baseline="0" noProof="0" dirty="0" smtClean="0"/>
              <a:t> where they are suspected according to the registration.</a:t>
            </a:r>
          </a:p>
          <a:p>
            <a:r>
              <a:rPr lang="en-US" baseline="0" noProof="0" dirty="0" smtClean="0"/>
              <a:t>Map representing mains whit suspicion of uncertain </a:t>
            </a:r>
            <a:r>
              <a:rPr lang="en-US" baseline="0" noProof="0" dirty="0" err="1" smtClean="0"/>
              <a:t>lociation</a:t>
            </a:r>
            <a:r>
              <a:rPr lang="en-US" baseline="0" noProof="0" dirty="0" smtClean="0"/>
              <a:t>. Location does not </a:t>
            </a:r>
            <a:r>
              <a:rPr lang="en-US" baseline="0" noProof="0" dirty="0" err="1" smtClean="0"/>
              <a:t>clearify</a:t>
            </a:r>
            <a:r>
              <a:rPr lang="en-US" baseline="0" noProof="0" dirty="0" smtClean="0"/>
              <a:t> </a:t>
            </a:r>
            <a:r>
              <a:rPr lang="en-US" baseline="0" noProof="0" dirty="0" err="1" smtClean="0"/>
              <a:t>couse</a:t>
            </a:r>
            <a:r>
              <a:rPr lang="en-US" baseline="0" noProof="0" dirty="0" smtClean="0"/>
              <a:t>.</a:t>
            </a:r>
            <a:endParaRPr lang="en-US" noProof="0" dirty="0"/>
          </a:p>
        </p:txBody>
      </p:sp>
      <p:sp>
        <p:nvSpPr>
          <p:cNvPr id="4" name="Tijdelijke aanduiding voor dianummer 3"/>
          <p:cNvSpPr>
            <a:spLocks noGrp="1"/>
          </p:cNvSpPr>
          <p:nvPr>
            <p:ph type="sldNum" sz="quarter" idx="10"/>
          </p:nvPr>
        </p:nvSpPr>
        <p:spPr/>
        <p:txBody>
          <a:bodyPr/>
          <a:lstStyle/>
          <a:p>
            <a:fld id="{CD80B866-04AC-4A4B-AE59-E1BDB2016E65}"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noProof="0" dirty="0" smtClean="0"/>
              <a:t>Location does not clarify a possible cause. Time was next.</a:t>
            </a:r>
            <a:r>
              <a:rPr lang="en-US" baseline="0" noProof="0" dirty="0" smtClean="0"/>
              <a:t> The graph indicates certain years in which many mains are constructed with an uncertain location. Especially at the start of last and of this century.</a:t>
            </a:r>
            <a:endParaRPr lang="en-US" noProof="0" dirty="0" smtClean="0"/>
          </a:p>
          <a:p>
            <a:r>
              <a:rPr lang="en-US" noProof="0" dirty="0" smtClean="0"/>
              <a:t>Percentage of main lengths per building year. 1800, 1870 and 1901 are PVC mains.</a:t>
            </a:r>
            <a:r>
              <a:rPr lang="en-US" baseline="0" noProof="0" dirty="0" smtClean="0"/>
              <a:t> This means the building year is wrong. Cause of the uncertain registration at the start of this century is not recording the method of collecting the </a:t>
            </a:r>
            <a:r>
              <a:rPr lang="en-US" baseline="0" noProof="0" dirty="0" err="1" smtClean="0"/>
              <a:t>locational</a:t>
            </a:r>
            <a:r>
              <a:rPr lang="en-US" baseline="0" noProof="0" dirty="0" smtClean="0"/>
              <a:t> information. Change from relative to absolute recording. From tape measure to GPS.</a:t>
            </a:r>
            <a:endParaRPr lang="en-US" noProof="0" dirty="0"/>
          </a:p>
        </p:txBody>
      </p:sp>
      <p:sp>
        <p:nvSpPr>
          <p:cNvPr id="4" name="Tijdelijke aanduiding voor dianummer 3"/>
          <p:cNvSpPr>
            <a:spLocks noGrp="1"/>
          </p:cNvSpPr>
          <p:nvPr>
            <p:ph type="sldNum" sz="quarter" idx="10"/>
          </p:nvPr>
        </p:nvSpPr>
        <p:spPr/>
        <p:txBody>
          <a:bodyPr/>
          <a:lstStyle/>
          <a:p>
            <a:fld id="{CD80B866-04AC-4A4B-AE59-E1BDB2016E65}"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smtClean="0"/>
              <a:t>Klik om de stijl te bewerken</a:t>
            </a:r>
            <a:endParaRPr kumimoji="0" lang="en-US"/>
          </a:p>
        </p:txBody>
      </p:sp>
      <p:sp>
        <p:nvSpPr>
          <p:cNvPr id="17" name="O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30" name="Tijdelijke aanduiding voor datum 29"/>
          <p:cNvSpPr>
            <a:spLocks noGrp="1"/>
          </p:cNvSpPr>
          <p:nvPr>
            <p:ph type="dt" sz="half" idx="10"/>
          </p:nvPr>
        </p:nvSpPr>
        <p:spPr/>
        <p:txBody>
          <a:bodyPr/>
          <a:lstStyle/>
          <a:p>
            <a:fld id="{34E2C63E-015A-456C-9CB4-54D7611EF6ED}" type="datetimeFigureOut">
              <a:rPr lang="nl-NL" smtClean="0"/>
              <a:pPr/>
              <a:t>8-10-2013</a:t>
            </a:fld>
            <a:endParaRPr lang="nl-NL"/>
          </a:p>
        </p:txBody>
      </p:sp>
      <p:sp>
        <p:nvSpPr>
          <p:cNvPr id="19" name="Tijdelijke aanduiding voor voettekst 18"/>
          <p:cNvSpPr>
            <a:spLocks noGrp="1"/>
          </p:cNvSpPr>
          <p:nvPr>
            <p:ph type="ftr" sz="quarter" idx="11"/>
          </p:nvPr>
        </p:nvSpPr>
        <p:spPr/>
        <p:txBody>
          <a:bodyPr/>
          <a:lstStyle/>
          <a:p>
            <a:endParaRPr lang="nl-NL"/>
          </a:p>
        </p:txBody>
      </p:sp>
      <p:sp>
        <p:nvSpPr>
          <p:cNvPr id="27" name="Tijdelijke aanduiding voor dianummer 26"/>
          <p:cNvSpPr>
            <a:spLocks noGrp="1"/>
          </p:cNvSpPr>
          <p:nvPr>
            <p:ph type="sldNum" sz="quarter" idx="12"/>
          </p:nvPr>
        </p:nvSpPr>
        <p:spPr/>
        <p:txBody>
          <a:bodyPr/>
          <a:lstStyle/>
          <a:p>
            <a:fld id="{E9367FCA-5807-43E2-9AC2-90068F692101}" type="slidenum">
              <a:rPr lang="nl-NL" smtClean="0"/>
              <a:pPr/>
              <a:t>‹#›</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34E2C63E-015A-456C-9CB4-54D7611EF6ED}" type="datetimeFigureOut">
              <a:rPr lang="nl-NL" smtClean="0"/>
              <a:pPr/>
              <a:t>8-10-2013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9367FCA-5807-43E2-9AC2-90068F692101}"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1"/>
            <a:ext cx="2057400" cy="5211763"/>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914401"/>
            <a:ext cx="6019800" cy="5211763"/>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34E2C63E-015A-456C-9CB4-54D7611EF6ED}" type="datetimeFigureOut">
              <a:rPr lang="nl-NL" smtClean="0"/>
              <a:pPr/>
              <a:t>8-10-2013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9367FCA-5807-43E2-9AC2-90068F692101}"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34E2C63E-015A-456C-9CB4-54D7611EF6ED}" type="datetimeFigureOut">
              <a:rPr lang="nl-NL" smtClean="0"/>
              <a:pPr/>
              <a:t>8-10-2013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9367FCA-5807-43E2-9AC2-90068F692101}"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fld id="{34E2C63E-015A-456C-9CB4-54D7611EF6ED}" type="datetimeFigureOut">
              <a:rPr lang="nl-NL" smtClean="0"/>
              <a:pPr/>
              <a:t>8-10-2013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9367FCA-5807-43E2-9AC2-90068F692101}" type="slidenum">
              <a:rPr lang="nl-NL" smtClean="0"/>
              <a:pPr/>
              <a:t>‹#›</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34E2C63E-015A-456C-9CB4-54D7611EF6ED}" type="datetimeFigureOut">
              <a:rPr lang="nl-NL" smtClean="0"/>
              <a:pPr/>
              <a:t>8-10-2013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9367FCA-5807-43E2-9AC2-90068F692101}"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p>
            <a:fld id="{34E2C63E-015A-456C-9CB4-54D7611EF6ED}" type="datetimeFigureOut">
              <a:rPr lang="nl-NL" smtClean="0"/>
              <a:pPr/>
              <a:t>8-10-2013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9367FCA-5807-43E2-9AC2-90068F692101}"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34E2C63E-015A-456C-9CB4-54D7611EF6ED}" type="datetimeFigureOut">
              <a:rPr lang="nl-NL" smtClean="0"/>
              <a:pPr/>
              <a:t>8-10-2013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9367FCA-5807-43E2-9AC2-90068F692101}"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4E2C63E-015A-456C-9CB4-54D7611EF6ED}" type="datetimeFigureOut">
              <a:rPr lang="nl-NL" smtClean="0"/>
              <a:pPr/>
              <a:t>8-10-2013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9367FCA-5807-43E2-9AC2-90068F692101}"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34E2C63E-015A-456C-9CB4-54D7611EF6ED}" type="datetimeFigureOut">
              <a:rPr lang="nl-NL" smtClean="0"/>
              <a:pPr/>
              <a:t>8-10-2013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9367FCA-5807-43E2-9AC2-90068F692101}"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hoek met één afgeknipte en afgeronde hoek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hoekige driehoe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nl-NL" smtClean="0"/>
              <a:t>Klik om de stijl te bewerken</a:t>
            </a:r>
            <a:endParaRPr kumimoji="0" lang="en-US"/>
          </a:p>
        </p:txBody>
      </p:sp>
      <p:sp>
        <p:nvSpPr>
          <p:cNvPr id="4" name="Tijdelijke aanduiding voor teks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34E2C63E-015A-456C-9CB4-54D7611EF6ED}" type="datetimeFigureOut">
              <a:rPr lang="nl-NL" smtClean="0"/>
              <a:pPr/>
              <a:t>8-10-2013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8077200" y="6356350"/>
            <a:ext cx="609600" cy="365125"/>
          </a:xfrm>
        </p:spPr>
        <p:txBody>
          <a:bodyPr/>
          <a:lstStyle/>
          <a:p>
            <a:fld id="{E9367FCA-5807-43E2-9AC2-90068F692101}" type="slidenum">
              <a:rPr lang="nl-NL" smtClean="0"/>
              <a:pPr/>
              <a:t>‹#›</a:t>
            </a:fld>
            <a:endParaRPr lang="nl-NL"/>
          </a:p>
        </p:txBody>
      </p:sp>
      <p:sp>
        <p:nvSpPr>
          <p:cNvPr id="3" name="Tijdelijke aanduiding voor afbeelding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nl-NL" smtClean="0"/>
              <a:t>Klik op het pictogram als u een afbeelding wilt toevoegen</a:t>
            </a:r>
            <a:endParaRPr kumimoji="0" lang="en-US" dirty="0"/>
          </a:p>
        </p:txBody>
      </p:sp>
      <p:sp>
        <p:nvSpPr>
          <p:cNvPr id="10" name="Vrije v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rije v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rije v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rije v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jdelijke aanduiding voor titel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nl-NL" smtClean="0"/>
              <a:t>Klik om de stijl te bewerken</a:t>
            </a:r>
            <a:endParaRPr kumimoji="0" lang="en-US"/>
          </a:p>
        </p:txBody>
      </p:sp>
      <p:sp>
        <p:nvSpPr>
          <p:cNvPr id="30" name="Tijdelijke aanduiding voor teks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Tijdelijke aanduiding voo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4E2C63E-015A-456C-9CB4-54D7611EF6ED}" type="datetimeFigureOut">
              <a:rPr lang="nl-NL" smtClean="0"/>
              <a:pPr/>
              <a:t>8-10-2013</a:t>
            </a:fld>
            <a:endParaRPr lang="nl-NL"/>
          </a:p>
        </p:txBody>
      </p:sp>
      <p:sp>
        <p:nvSpPr>
          <p:cNvPr id="22" name="Tijdelijke aanduiding voor voetteks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nl-NL"/>
          </a:p>
        </p:txBody>
      </p:sp>
      <p:sp>
        <p:nvSpPr>
          <p:cNvPr id="18" name="Tijdelijke aanduiding voor dia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9367FCA-5807-43E2-9AC2-90068F692101}" type="slidenum">
              <a:rPr lang="nl-NL" smtClean="0"/>
              <a:pPr/>
              <a:t>‹#›</a:t>
            </a:fld>
            <a:endParaRPr lang="nl-NL"/>
          </a:p>
        </p:txBody>
      </p:sp>
      <p:grpSp>
        <p:nvGrpSpPr>
          <p:cNvPr id="2" name="Groep 1"/>
          <p:cNvGrpSpPr/>
          <p:nvPr/>
        </p:nvGrpSpPr>
        <p:grpSpPr>
          <a:xfrm>
            <a:off x="-19017" y="202408"/>
            <a:ext cx="9180548" cy="649224"/>
            <a:chOff x="-19045" y="216550"/>
            <a:chExt cx="9180548" cy="649224"/>
          </a:xfrm>
        </p:grpSpPr>
        <p:sp>
          <p:nvSpPr>
            <p:cNvPr id="12" name="Vrije v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rije v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gif"/><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chor="ctr"/>
          <a:lstStyle/>
          <a:p>
            <a:pPr algn="ctr"/>
            <a:r>
              <a:rPr lang="en-US" noProof="0" dirty="0" smtClean="0"/>
              <a:t>The sustainability </a:t>
            </a:r>
            <a:r>
              <a:rPr lang="en-US" dirty="0" smtClean="0"/>
              <a:t>of GIS data </a:t>
            </a:r>
            <a:endParaRPr lang="en-US" noProof="0" dirty="0"/>
          </a:p>
        </p:txBody>
      </p:sp>
      <p:sp>
        <p:nvSpPr>
          <p:cNvPr id="3" name="Ondertitel 2"/>
          <p:cNvSpPr>
            <a:spLocks noGrp="1"/>
          </p:cNvSpPr>
          <p:nvPr>
            <p:ph type="subTitle" idx="1"/>
          </p:nvPr>
        </p:nvSpPr>
        <p:spPr/>
        <p:txBody>
          <a:bodyPr/>
          <a:lstStyle/>
          <a:p>
            <a:pPr algn="l"/>
            <a:r>
              <a:rPr lang="en-US" noProof="0" dirty="0" smtClean="0"/>
              <a:t>A research into sustainable GIS data at drinking</a:t>
            </a:r>
            <a:r>
              <a:rPr lang="en-US" baseline="0" noProof="0" dirty="0" smtClean="0"/>
              <a:t> water companies</a:t>
            </a:r>
            <a:r>
              <a:rPr lang="en-US" noProof="0" dirty="0" smtClean="0"/>
              <a:t>.</a:t>
            </a:r>
            <a:endParaRPr lang="en-US" noProof="0" dirty="0"/>
          </a:p>
        </p:txBody>
      </p:sp>
      <p:sp>
        <p:nvSpPr>
          <p:cNvPr id="4" name="Tekstvak 3"/>
          <p:cNvSpPr txBox="1"/>
          <p:nvPr/>
        </p:nvSpPr>
        <p:spPr>
          <a:xfrm>
            <a:off x="5868144" y="6165304"/>
            <a:ext cx="3096344" cy="369332"/>
          </a:xfrm>
          <a:prstGeom prst="rect">
            <a:avLst/>
          </a:prstGeom>
          <a:noFill/>
        </p:spPr>
        <p:txBody>
          <a:bodyPr wrap="square" rtlCol="0">
            <a:spAutoFit/>
          </a:bodyPr>
          <a:lstStyle/>
          <a:p>
            <a:r>
              <a:rPr lang="en-US" dirty="0" smtClean="0"/>
              <a:t>Daan van Os  August 2013</a:t>
            </a:r>
            <a:endParaRPr lang="en-US" dirty="0"/>
          </a:p>
        </p:txBody>
      </p:sp>
      <p:pic>
        <p:nvPicPr>
          <p:cNvPr id="8" name="Afbeelding 7" descr="unigiskopietransparant.png"/>
          <p:cNvPicPr>
            <a:picLocks noChangeAspect="1"/>
          </p:cNvPicPr>
          <p:nvPr/>
        </p:nvPicPr>
        <p:blipFill>
          <a:blip r:embed="rId3" cstate="print"/>
          <a:stretch>
            <a:fillRect/>
          </a:stretch>
        </p:blipFill>
        <p:spPr>
          <a:xfrm>
            <a:off x="179512" y="5661248"/>
            <a:ext cx="1115570" cy="100584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Drinkwater met onbekend jaar van aanleg (2).jpg"/>
          <p:cNvPicPr>
            <a:picLocks noGrp="1" noChangeAspect="1"/>
          </p:cNvPicPr>
          <p:nvPr>
            <p:ph idx="1"/>
          </p:nvPr>
        </p:nvPicPr>
        <p:blipFill>
          <a:blip r:embed="rId3" cstate="print"/>
          <a:stretch>
            <a:fillRect/>
          </a:stretch>
        </p:blipFill>
        <p:spPr>
          <a:xfrm>
            <a:off x="539552" y="836712"/>
            <a:ext cx="8096849" cy="572442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Wrong combination of material and building year</a:t>
            </a:r>
            <a:endParaRPr lang="en-US" dirty="0"/>
          </a:p>
        </p:txBody>
      </p:sp>
      <p:graphicFrame>
        <p:nvGraphicFramePr>
          <p:cNvPr id="7" name="Grafiek 6"/>
          <p:cNvGraphicFramePr/>
          <p:nvPr/>
        </p:nvGraphicFramePr>
        <p:xfrm>
          <a:off x="467544" y="1844824"/>
          <a:ext cx="8280920" cy="2404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iek 8"/>
          <p:cNvGraphicFramePr/>
          <p:nvPr/>
        </p:nvGraphicFramePr>
        <p:xfrm>
          <a:off x="467544" y="4077072"/>
          <a:ext cx="8280920" cy="253581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Wrong </a:t>
            </a:r>
            <a:r>
              <a:rPr lang="en-US" dirty="0" smtClean="0"/>
              <a:t>material</a:t>
            </a:r>
            <a:endParaRPr lang="en-US" dirty="0"/>
          </a:p>
        </p:txBody>
      </p:sp>
      <p:pic>
        <p:nvPicPr>
          <p:cNvPr id="4" name="Tijdelijke aanduiding voor inhoud 3"/>
          <p:cNvPicPr>
            <a:picLocks noGrp="1"/>
          </p:cNvPicPr>
          <p:nvPr>
            <p:ph idx="1"/>
          </p:nvPr>
        </p:nvPicPr>
        <p:blipFill>
          <a:blip r:embed="rId3" cstate="print"/>
          <a:srcRect l="14153" t="46689" r="26491" b="8181"/>
          <a:stretch>
            <a:fillRect/>
          </a:stretch>
        </p:blipFill>
        <p:spPr bwMode="auto">
          <a:xfrm rot="5400000">
            <a:off x="-108520" y="2780928"/>
            <a:ext cx="4248473" cy="2808313"/>
          </a:xfrm>
          <a:prstGeom prst="rect">
            <a:avLst/>
          </a:prstGeom>
          <a:noFill/>
          <a:ln w="9525">
            <a:noFill/>
            <a:miter lim="800000"/>
            <a:headEnd/>
            <a:tailEnd/>
          </a:ln>
        </p:spPr>
      </p:pic>
      <p:pic>
        <p:nvPicPr>
          <p:cNvPr id="5" name="Afbeelding 4" descr="TilburgGVB718.jpg"/>
          <p:cNvPicPr/>
          <p:nvPr/>
        </p:nvPicPr>
        <p:blipFill>
          <a:blip r:embed="rId4" cstate="print"/>
          <a:srcRect l="15799" r="29560"/>
          <a:stretch>
            <a:fillRect/>
          </a:stretch>
        </p:blipFill>
        <p:spPr>
          <a:xfrm>
            <a:off x="4716016" y="2060848"/>
            <a:ext cx="3672408" cy="4248472"/>
          </a:xfrm>
          <a:prstGeom prst="rect">
            <a:avLst/>
          </a:prstGeom>
        </p:spPr>
      </p:pic>
      <p:sp>
        <p:nvSpPr>
          <p:cNvPr id="6" name="Ovaal 5"/>
          <p:cNvSpPr/>
          <p:nvPr/>
        </p:nvSpPr>
        <p:spPr>
          <a:xfrm>
            <a:off x="1331640" y="3933056"/>
            <a:ext cx="216024" cy="72008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p:cNvSpPr/>
          <p:nvPr/>
        </p:nvSpPr>
        <p:spPr>
          <a:xfrm>
            <a:off x="5580112" y="4437112"/>
            <a:ext cx="216024" cy="72008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Causes of data problems</a:t>
            </a:r>
            <a:endParaRPr lang="en-US" dirty="0"/>
          </a:p>
        </p:txBody>
      </p:sp>
      <p:sp>
        <p:nvSpPr>
          <p:cNvPr id="3" name="Tijdelijke aanduiding voor inhoud 2"/>
          <p:cNvSpPr>
            <a:spLocks noGrp="1"/>
          </p:cNvSpPr>
          <p:nvPr>
            <p:ph idx="1"/>
          </p:nvPr>
        </p:nvSpPr>
        <p:spPr/>
        <p:txBody>
          <a:bodyPr>
            <a:normAutofit lnSpcReduction="10000"/>
          </a:bodyPr>
          <a:lstStyle/>
          <a:p>
            <a:pPr rtl="0" eaLnBrk="1" latinLnBrk="0" hangingPunct="1"/>
            <a:r>
              <a:rPr kumimoji="0" lang="en-US" sz="2600" kern="1200" dirty="0" smtClean="0">
                <a:solidFill>
                  <a:schemeClr val="tx1"/>
                </a:solidFill>
                <a:latin typeface="+mn-lt"/>
                <a:ea typeface="+mn-ea"/>
                <a:cs typeface="+mn-cs"/>
              </a:rPr>
              <a:t>Uncertain location</a:t>
            </a:r>
          </a:p>
          <a:p>
            <a:pPr lvl="1"/>
            <a:r>
              <a:rPr lang="en-US" dirty="0" smtClean="0"/>
              <a:t>Absence of measurement</a:t>
            </a:r>
          </a:p>
          <a:p>
            <a:pPr lvl="1"/>
            <a:r>
              <a:rPr lang="en-US" dirty="0" smtClean="0"/>
              <a:t>No indication of used method</a:t>
            </a:r>
          </a:p>
          <a:p>
            <a:pPr rtl="0" eaLnBrk="1" latinLnBrk="0" hangingPunct="1"/>
            <a:r>
              <a:rPr kumimoji="0" lang="en-US" sz="2600" kern="1200" dirty="0" smtClean="0">
                <a:solidFill>
                  <a:schemeClr val="tx1"/>
                </a:solidFill>
                <a:latin typeface="+mn-lt"/>
                <a:ea typeface="+mn-ea"/>
                <a:cs typeface="+mn-cs"/>
              </a:rPr>
              <a:t>Unknown building year</a:t>
            </a:r>
          </a:p>
          <a:p>
            <a:pPr lvl="1"/>
            <a:r>
              <a:rPr lang="en-US" dirty="0" smtClean="0"/>
              <a:t>Attribute not entered when merging  databases</a:t>
            </a:r>
          </a:p>
          <a:p>
            <a:pPr rtl="0" eaLnBrk="1" latinLnBrk="0" hangingPunct="1"/>
            <a:r>
              <a:rPr kumimoji="0" lang="en-US" sz="2600" kern="1200" dirty="0" smtClean="0">
                <a:solidFill>
                  <a:schemeClr val="tx1"/>
                </a:solidFill>
                <a:latin typeface="+mn-lt"/>
                <a:ea typeface="+mn-ea"/>
                <a:cs typeface="+mn-cs"/>
              </a:rPr>
              <a:t>Wrong combination of material and building year</a:t>
            </a:r>
          </a:p>
          <a:p>
            <a:pPr lvl="1"/>
            <a:r>
              <a:rPr lang="en-US" dirty="0" smtClean="0"/>
              <a:t>Input error</a:t>
            </a:r>
          </a:p>
          <a:p>
            <a:pPr lvl="1"/>
            <a:r>
              <a:rPr lang="en-US" dirty="0" smtClean="0"/>
              <a:t>No registration of new material</a:t>
            </a:r>
          </a:p>
          <a:p>
            <a:pPr rtl="0" eaLnBrk="1" latinLnBrk="0" hangingPunct="1"/>
            <a:r>
              <a:rPr kumimoji="0" lang="en-US" sz="2600" kern="1200" dirty="0" smtClean="0">
                <a:solidFill>
                  <a:schemeClr val="tx1"/>
                </a:solidFill>
                <a:latin typeface="+mn-lt"/>
                <a:ea typeface="+mn-ea"/>
                <a:cs typeface="+mn-cs"/>
              </a:rPr>
              <a:t>Wrong material</a:t>
            </a:r>
          </a:p>
          <a:p>
            <a:pPr lvl="1"/>
            <a:r>
              <a:rPr lang="en-US" dirty="0" smtClean="0"/>
              <a:t>Conversion error</a:t>
            </a:r>
            <a:endParaRPr kumimoji="0" lang="en-US" sz="2400" kern="1200" dirty="0">
              <a:solidFill>
                <a:schemeClr val="tx1"/>
              </a:solidFill>
              <a:latin typeface="+mn-lt"/>
              <a:ea typeface="+mn-ea"/>
              <a:cs typeface="+mn-cs"/>
            </a:endParaRPr>
          </a:p>
        </p:txBody>
      </p:sp>
      <p:pic>
        <p:nvPicPr>
          <p:cNvPr id="4" name="Tijdelijke aanduiding voor inhoud 3" descr="GPS meten.jpg"/>
          <p:cNvPicPr>
            <a:picLocks noChangeAspect="1"/>
          </p:cNvPicPr>
          <p:nvPr/>
        </p:nvPicPr>
        <p:blipFill>
          <a:blip r:embed="rId3" cstate="print"/>
          <a:stretch>
            <a:fillRect/>
          </a:stretch>
        </p:blipFill>
        <p:spPr>
          <a:xfrm>
            <a:off x="6372200" y="1700808"/>
            <a:ext cx="2595629" cy="1944216"/>
          </a:xfrm>
          <a:prstGeom prst="rect">
            <a:avLst/>
          </a:prstGeom>
        </p:spPr>
      </p:pic>
      <p:pic>
        <p:nvPicPr>
          <p:cNvPr id="5" name="Afbeelding 4" descr="leeg weiland.jpg"/>
          <p:cNvPicPr>
            <a:picLocks noChangeAspect="1"/>
          </p:cNvPicPr>
          <p:nvPr/>
        </p:nvPicPr>
        <p:blipFill>
          <a:blip r:embed="rId4" cstate="print"/>
          <a:stretch>
            <a:fillRect/>
          </a:stretch>
        </p:blipFill>
        <p:spPr>
          <a:xfrm>
            <a:off x="6516216" y="1772816"/>
            <a:ext cx="2448272" cy="1825075"/>
          </a:xfrm>
          <a:prstGeom prst="rect">
            <a:avLst/>
          </a:prstGeom>
        </p:spPr>
      </p:pic>
      <p:pic>
        <p:nvPicPr>
          <p:cNvPr id="6" name="Afbeelding 5" descr="IMG_1421.JPG"/>
          <p:cNvPicPr>
            <a:picLocks noChangeAspect="1"/>
          </p:cNvPicPr>
          <p:nvPr/>
        </p:nvPicPr>
        <p:blipFill>
          <a:blip r:embed="rId5" cstate="print"/>
          <a:stretch>
            <a:fillRect/>
          </a:stretch>
        </p:blipFill>
        <p:spPr>
          <a:xfrm>
            <a:off x="7596336" y="1628800"/>
            <a:ext cx="1373899" cy="2060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5"/>
                                        </p:tgtEl>
                                      </p:cBhvr>
                                    </p:animEffect>
                                    <p:set>
                                      <p:cBhvr>
                                        <p:cTn id="15" dur="1" fill="hold">
                                          <p:stCondLst>
                                            <p:cond delay="19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Production process of GIS data</a:t>
            </a:r>
            <a:endParaRPr lang="en-US" dirty="0"/>
          </a:p>
        </p:txBody>
      </p:sp>
      <p:sp>
        <p:nvSpPr>
          <p:cNvPr id="3" name="Tijdelijke aanduiding voor inhoud 2"/>
          <p:cNvSpPr>
            <a:spLocks noGrp="1"/>
          </p:cNvSpPr>
          <p:nvPr>
            <p:ph idx="1"/>
          </p:nvPr>
        </p:nvSpPr>
        <p:spPr/>
        <p:txBody>
          <a:bodyPr/>
          <a:lstStyle/>
          <a:p>
            <a:r>
              <a:rPr lang="en-US" dirty="0" smtClean="0"/>
              <a:t>Registration of mains is a process.</a:t>
            </a:r>
          </a:p>
          <a:p>
            <a:r>
              <a:rPr lang="en-US" dirty="0" smtClean="0"/>
              <a:t>Production process in relation to quality.</a:t>
            </a:r>
          </a:p>
          <a:p>
            <a:r>
              <a:rPr lang="en-US" dirty="0" smtClean="0"/>
              <a:t>ISO 9000 quality principles used on registration of mains.</a:t>
            </a:r>
          </a:p>
          <a:p>
            <a:r>
              <a:rPr lang="en-US" dirty="0" smtClean="0"/>
              <a:t>By improving the production process, the data quality improves as well.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Abstract</a:t>
            </a:r>
            <a:endParaRPr lang="en-US"/>
          </a:p>
        </p:txBody>
      </p:sp>
      <p:graphicFrame>
        <p:nvGraphicFramePr>
          <p:cNvPr id="4" name="Tijdelijke aanduiding voor inhoud 3"/>
          <p:cNvGraphicFramePr>
            <a:graphicFrameLocks noGrp="1"/>
          </p:cNvGraphicFramePr>
          <p:nvPr>
            <p:ph idx="1"/>
          </p:nvPr>
        </p:nvGraphicFramePr>
        <p:xfrm>
          <a:off x="395536" y="1772816"/>
          <a:ext cx="8352927" cy="4946128"/>
        </p:xfrm>
        <a:graphic>
          <a:graphicData uri="http://schemas.openxmlformats.org/drawingml/2006/table">
            <a:tbl>
              <a:tblPr firstRow="1" bandRow="1">
                <a:tableStyleId>{5C22544A-7EE6-4342-B048-85BDC9FD1C3A}</a:tableStyleId>
              </a:tblPr>
              <a:tblGrid>
                <a:gridCol w="2784309"/>
                <a:gridCol w="2784309"/>
                <a:gridCol w="2784309"/>
              </a:tblGrid>
              <a:tr h="319147">
                <a:tc>
                  <a:txBody>
                    <a:bodyPr/>
                    <a:lstStyle/>
                    <a:p>
                      <a:r>
                        <a:rPr lang="en-US" sz="1600" noProof="0" dirty="0" smtClean="0"/>
                        <a:t>Data problem</a:t>
                      </a:r>
                      <a:endParaRPr lang="en-US" sz="1600" noProof="0" dirty="0"/>
                    </a:p>
                  </a:txBody>
                  <a:tcPr/>
                </a:tc>
                <a:tc>
                  <a:txBody>
                    <a:bodyPr/>
                    <a:lstStyle/>
                    <a:p>
                      <a:r>
                        <a:rPr lang="en-US" sz="1600" noProof="0" smtClean="0"/>
                        <a:t>Cause</a:t>
                      </a:r>
                      <a:endParaRPr lang="en-US" sz="1600" noProof="0"/>
                    </a:p>
                  </a:txBody>
                  <a:tcPr/>
                </a:tc>
                <a:tc>
                  <a:txBody>
                    <a:bodyPr/>
                    <a:lstStyle/>
                    <a:p>
                      <a:r>
                        <a:rPr lang="en-US" sz="1600" noProof="0" smtClean="0"/>
                        <a:t>Recommandation</a:t>
                      </a:r>
                      <a:endParaRPr lang="en-US" sz="1600" noProof="0"/>
                    </a:p>
                  </a:txBody>
                  <a:tcPr/>
                </a:tc>
              </a:tr>
              <a:tr h="10154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smtClean="0"/>
                        <a:t>Positional uncertainty</a:t>
                      </a:r>
                    </a:p>
                    <a:p>
                      <a:endParaRPr lang="en-US" sz="1600" noProof="0"/>
                    </a:p>
                  </a:txBody>
                  <a:tcPr/>
                </a:tc>
                <a:tc>
                  <a:txBody>
                    <a:bodyPr/>
                    <a:lstStyle/>
                    <a:p>
                      <a:r>
                        <a:rPr lang="en-US" sz="1600" noProof="0" smtClean="0"/>
                        <a:t>No measurements</a:t>
                      </a:r>
                      <a:endParaRPr lang="en-US" sz="1600" baseline="0" noProof="0" smtClean="0"/>
                    </a:p>
                    <a:p>
                      <a:r>
                        <a:rPr lang="en-US" sz="1600" baseline="0" noProof="0" smtClean="0"/>
                        <a:t>Unclear method</a:t>
                      </a:r>
                    </a:p>
                    <a:p>
                      <a:r>
                        <a:rPr lang="en-US" sz="1600" baseline="0" noProof="0" smtClean="0"/>
                        <a:t>New method of working</a:t>
                      </a:r>
                      <a:endParaRPr lang="en-US" sz="1600" noProof="0" smtClean="0"/>
                    </a:p>
                    <a:p>
                      <a:endParaRPr lang="en-US" sz="1600" noProof="0"/>
                    </a:p>
                  </a:txBody>
                  <a:tcPr/>
                </a:tc>
                <a:tc>
                  <a:txBody>
                    <a:bodyPr/>
                    <a:lstStyle/>
                    <a:p>
                      <a:r>
                        <a:rPr lang="en-US" sz="1600" noProof="0" smtClean="0"/>
                        <a:t>Accuracy demand</a:t>
                      </a:r>
                    </a:p>
                    <a:p>
                      <a:r>
                        <a:rPr lang="en-US" sz="1600" noProof="0" smtClean="0"/>
                        <a:t>Check on</a:t>
                      </a:r>
                      <a:r>
                        <a:rPr lang="en-US" sz="1600" baseline="0" noProof="0" smtClean="0"/>
                        <a:t> location according demand</a:t>
                      </a:r>
                      <a:endParaRPr lang="en-US" sz="1600" noProof="0" smtClean="0"/>
                    </a:p>
                    <a:p>
                      <a:endParaRPr lang="en-US" sz="1600" noProof="0"/>
                    </a:p>
                  </a:txBody>
                  <a:tcPr/>
                </a:tc>
              </a:tr>
              <a:tr h="10154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smtClean="0"/>
                        <a:t>Unknown building year</a:t>
                      </a:r>
                    </a:p>
                    <a:p>
                      <a:endParaRPr lang="en-US" sz="1600"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t>Empty attribute</a:t>
                      </a:r>
                    </a:p>
                    <a:p>
                      <a:endParaRPr lang="en-US" sz="1600" noProof="0" dirty="0"/>
                    </a:p>
                  </a:txBody>
                  <a:tcPr/>
                </a:tc>
                <a:tc>
                  <a:txBody>
                    <a:bodyPr/>
                    <a:lstStyle/>
                    <a:p>
                      <a:r>
                        <a:rPr lang="en-US" sz="1600" noProof="0" dirty="0" smtClean="0"/>
                        <a:t>Fill in new attributes at existing objects. </a:t>
                      </a:r>
                      <a:endParaRPr lang="en-US" sz="1600" baseline="0" noProof="0" dirty="0" smtClean="0"/>
                    </a:p>
                    <a:p>
                      <a:r>
                        <a:rPr lang="en-US" sz="1600" baseline="0" noProof="0" dirty="0" smtClean="0"/>
                        <a:t>Input through list of options</a:t>
                      </a:r>
                      <a:endParaRPr lang="en-US" sz="1600" noProof="0" dirty="0" smtClean="0"/>
                    </a:p>
                    <a:p>
                      <a:endParaRPr lang="en-US" sz="1600" noProof="0" dirty="0"/>
                    </a:p>
                  </a:txBody>
                  <a:tcPr/>
                </a:tc>
              </a:tr>
              <a:tr h="1479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smtClean="0"/>
                        <a:t>Wrong combination of attributes</a:t>
                      </a:r>
                    </a:p>
                    <a:p>
                      <a:endParaRPr lang="en-US" sz="1600" noProof="0"/>
                    </a:p>
                  </a:txBody>
                  <a:tcPr/>
                </a:tc>
                <a:tc>
                  <a:txBody>
                    <a:bodyPr/>
                    <a:lstStyle/>
                    <a:p>
                      <a:r>
                        <a:rPr lang="en-US" sz="1600" noProof="0" smtClean="0"/>
                        <a:t>Input errors</a:t>
                      </a:r>
                    </a:p>
                    <a:p>
                      <a:r>
                        <a:rPr lang="en-US" sz="1600" noProof="0" smtClean="0"/>
                        <a:t>Way of registration</a:t>
                      </a:r>
                    </a:p>
                    <a:p>
                      <a:endParaRPr lang="en-US" sz="1600" noProof="0"/>
                    </a:p>
                  </a:txBody>
                  <a:tcPr/>
                </a:tc>
                <a:tc>
                  <a:txBody>
                    <a:bodyPr/>
                    <a:lstStyle/>
                    <a:p>
                      <a:r>
                        <a:rPr lang="en-US" sz="1600" noProof="0" smtClean="0"/>
                        <a:t>Knowledge preservation</a:t>
                      </a:r>
                    </a:p>
                    <a:p>
                      <a:r>
                        <a:rPr lang="en-US" sz="1600" noProof="0" smtClean="0"/>
                        <a:t>Involve constructor at revision</a:t>
                      </a:r>
                      <a:endParaRPr lang="en-US" sz="1600" baseline="0" noProof="0" smtClean="0"/>
                    </a:p>
                    <a:p>
                      <a:r>
                        <a:rPr lang="en-US" sz="1600" baseline="0" noProof="0" smtClean="0"/>
                        <a:t>Determine the consequenses of new procedure to registration</a:t>
                      </a:r>
                      <a:endParaRPr lang="en-US" sz="1600" noProof="0"/>
                    </a:p>
                  </a:txBody>
                  <a:tcPr/>
                </a:tc>
              </a:tr>
              <a:tr h="922768">
                <a:tc>
                  <a:txBody>
                    <a:bodyPr/>
                    <a:lstStyle/>
                    <a:p>
                      <a:r>
                        <a:rPr lang="en-US" sz="1600" noProof="0" smtClean="0"/>
                        <a:t>Wrong material</a:t>
                      </a:r>
                      <a:endParaRPr lang="en-US" sz="1600"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smtClean="0"/>
                        <a:t>Conversion</a:t>
                      </a:r>
                      <a:r>
                        <a:rPr lang="en-US" sz="1600" baseline="0" noProof="0" smtClean="0"/>
                        <a:t> errors by lack of knowledge</a:t>
                      </a:r>
                      <a:endParaRPr lang="en-US" sz="1600" noProof="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t>Involve end users at conversion</a:t>
                      </a:r>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Discussion and conclusions</a:t>
            </a:r>
            <a:endParaRPr lang="en-US" dirty="0"/>
          </a:p>
        </p:txBody>
      </p:sp>
      <p:sp>
        <p:nvSpPr>
          <p:cNvPr id="3" name="Tijdelijke aanduiding voor inhoud 2"/>
          <p:cNvSpPr>
            <a:spLocks noGrp="1"/>
          </p:cNvSpPr>
          <p:nvPr>
            <p:ph idx="1"/>
          </p:nvPr>
        </p:nvSpPr>
        <p:spPr/>
        <p:txBody>
          <a:bodyPr/>
          <a:lstStyle/>
          <a:p>
            <a:r>
              <a:rPr lang="en-US" dirty="0" smtClean="0"/>
              <a:t>Nine out of 179 quality aspects are used. </a:t>
            </a:r>
          </a:p>
          <a:p>
            <a:r>
              <a:rPr lang="en-US" dirty="0" smtClean="0"/>
              <a:t>In finding the cause of data problems, the procedures and data of Brabant Water are used.</a:t>
            </a:r>
          </a:p>
          <a:p>
            <a:r>
              <a:rPr lang="en-US" dirty="0" smtClean="0"/>
              <a:t>Quality principles from ISO 9000 can be used to make data quality sustainable.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908720"/>
            <a:ext cx="8229600" cy="5415880"/>
          </a:xfrm>
        </p:spPr>
        <p:txBody>
          <a:bodyPr anchor="ctr">
            <a:normAutofit/>
          </a:bodyPr>
          <a:lstStyle/>
          <a:p>
            <a:pPr algn="ctr">
              <a:buNone/>
            </a:pPr>
            <a:r>
              <a:rPr lang="en-US" sz="4400" dirty="0" smtClean="0">
                <a:solidFill>
                  <a:schemeClr val="accent1">
                    <a:lumMod val="75000"/>
                  </a:schemeClr>
                </a:solidFill>
              </a:rPr>
              <a:t>Thank you for your attention!</a:t>
            </a:r>
            <a:endParaRPr lang="en-US" sz="4400" dirty="0">
              <a:solidFill>
                <a:schemeClr val="accent1">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Agenda</a:t>
            </a:r>
            <a:endParaRPr lang="en-US" noProof="0"/>
          </a:p>
        </p:txBody>
      </p:sp>
      <p:sp>
        <p:nvSpPr>
          <p:cNvPr id="3" name="Tijdelijke aanduiding voor inhoud 2"/>
          <p:cNvSpPr>
            <a:spLocks noGrp="1"/>
          </p:cNvSpPr>
          <p:nvPr>
            <p:ph idx="1"/>
          </p:nvPr>
        </p:nvSpPr>
        <p:spPr/>
        <p:txBody>
          <a:bodyPr/>
          <a:lstStyle/>
          <a:p>
            <a:r>
              <a:rPr lang="en-US" noProof="0" dirty="0" smtClean="0"/>
              <a:t>Why this research?</a:t>
            </a:r>
          </a:p>
          <a:p>
            <a:r>
              <a:rPr lang="en-US" noProof="0" dirty="0" smtClean="0"/>
              <a:t>What has been researched?</a:t>
            </a:r>
          </a:p>
          <a:p>
            <a:r>
              <a:rPr lang="en-US" noProof="0" dirty="0" smtClean="0"/>
              <a:t>How has this research been conducted?</a:t>
            </a:r>
          </a:p>
          <a:p>
            <a:r>
              <a:rPr lang="en-US" noProof="0" dirty="0" smtClean="0"/>
              <a:t>What are the</a:t>
            </a:r>
            <a:r>
              <a:rPr lang="en-US" baseline="0" noProof="0" dirty="0" smtClean="0"/>
              <a:t> findings</a:t>
            </a:r>
            <a:r>
              <a:rPr lang="en-US" noProof="0" dirty="0" smtClean="0"/>
              <a:t>?</a:t>
            </a:r>
          </a:p>
          <a:p>
            <a:r>
              <a:rPr lang="en-US" noProof="0" dirty="0" smtClean="0"/>
              <a:t>What are the</a:t>
            </a:r>
            <a:r>
              <a:rPr lang="en-US" baseline="0" noProof="0" dirty="0" smtClean="0"/>
              <a:t> conclusions and recommendations</a:t>
            </a:r>
            <a:r>
              <a:rPr lang="nl-NL" dirty="0" smtClean="0"/>
              <a:t>?</a:t>
            </a:r>
            <a:endParaRPr lang="nl-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Reason</a:t>
            </a:r>
            <a:endParaRPr lang="en-US"/>
          </a:p>
        </p:txBody>
      </p:sp>
      <p:sp>
        <p:nvSpPr>
          <p:cNvPr id="3" name="Tijdelijke aanduiding voor inhoud 2"/>
          <p:cNvSpPr>
            <a:spLocks noGrp="1"/>
          </p:cNvSpPr>
          <p:nvPr>
            <p:ph idx="1"/>
          </p:nvPr>
        </p:nvSpPr>
        <p:spPr/>
        <p:txBody>
          <a:bodyPr>
            <a:normAutofit/>
          </a:bodyPr>
          <a:lstStyle/>
          <a:p>
            <a:r>
              <a:rPr lang="en-US" smtClean="0"/>
              <a:t>Dataproblems at asset registration</a:t>
            </a:r>
          </a:p>
          <a:p>
            <a:endParaRPr lang="en-US" smtClean="0"/>
          </a:p>
          <a:p>
            <a:endParaRPr lang="en-US" smtClean="0"/>
          </a:p>
          <a:p>
            <a:endParaRPr lang="en-US" smtClean="0"/>
          </a:p>
          <a:p>
            <a:endParaRPr lang="en-US" smtClean="0"/>
          </a:p>
          <a:p>
            <a:endParaRPr lang="en-US" smtClean="0"/>
          </a:p>
          <a:p>
            <a:endParaRPr lang="en-US" smtClean="0"/>
          </a:p>
          <a:p>
            <a:r>
              <a:rPr lang="en-US" smtClean="0"/>
              <a:t>Use of GIS at decision making</a:t>
            </a:r>
          </a:p>
          <a:p>
            <a:r>
              <a:rPr lang="en-US" smtClean="0"/>
              <a:t>Start of project to improve data</a:t>
            </a:r>
          </a:p>
        </p:txBody>
      </p:sp>
      <p:pic>
        <p:nvPicPr>
          <p:cNvPr id="4" name="Afbeelding 3" descr="waterleidinglek.bmp"/>
          <p:cNvPicPr>
            <a:picLocks noChangeAspect="1"/>
          </p:cNvPicPr>
          <p:nvPr/>
        </p:nvPicPr>
        <p:blipFill>
          <a:blip r:embed="rId3" cstate="print"/>
          <a:stretch>
            <a:fillRect/>
          </a:stretch>
        </p:blipFill>
        <p:spPr>
          <a:xfrm>
            <a:off x="3763948" y="2420888"/>
            <a:ext cx="4924911" cy="2664296"/>
          </a:xfrm>
          <a:prstGeom prst="rect">
            <a:avLst/>
          </a:prstGeom>
        </p:spPr>
      </p:pic>
      <p:pic>
        <p:nvPicPr>
          <p:cNvPr id="6" name="Afbeelding 5" descr="auto in lek.jpg"/>
          <p:cNvPicPr>
            <a:picLocks noChangeAspect="1"/>
          </p:cNvPicPr>
          <p:nvPr/>
        </p:nvPicPr>
        <p:blipFill>
          <a:blip r:embed="rId4" cstate="print"/>
          <a:stretch>
            <a:fillRect/>
          </a:stretch>
        </p:blipFill>
        <p:spPr>
          <a:xfrm>
            <a:off x="827584" y="2420888"/>
            <a:ext cx="2819400" cy="1619250"/>
          </a:xfrm>
          <a:prstGeom prst="rect">
            <a:avLst/>
          </a:prstGeom>
        </p:spPr>
      </p:pic>
      <p:pic>
        <p:nvPicPr>
          <p:cNvPr id="7" name="Afbeelding 6" descr="lek Brabant.jpg"/>
          <p:cNvPicPr>
            <a:picLocks noChangeAspect="1"/>
          </p:cNvPicPr>
          <p:nvPr/>
        </p:nvPicPr>
        <p:blipFill>
          <a:blip r:embed="rId5" cstate="print"/>
          <a:stretch>
            <a:fillRect/>
          </a:stretch>
        </p:blipFill>
        <p:spPr>
          <a:xfrm>
            <a:off x="1547664" y="2996952"/>
            <a:ext cx="2857500" cy="1609725"/>
          </a:xfrm>
          <a:prstGeom prst="rect">
            <a:avLst/>
          </a:prstGeom>
        </p:spPr>
      </p:pic>
      <p:pic>
        <p:nvPicPr>
          <p:cNvPr id="9" name="Afbeelding 8" descr="waterleidinglekbijnacht.jpg"/>
          <p:cNvPicPr>
            <a:picLocks noChangeAspect="1"/>
          </p:cNvPicPr>
          <p:nvPr/>
        </p:nvPicPr>
        <p:blipFill>
          <a:blip r:embed="rId6" cstate="print"/>
          <a:stretch>
            <a:fillRect/>
          </a:stretch>
        </p:blipFill>
        <p:spPr>
          <a:xfrm>
            <a:off x="3347864" y="3501008"/>
            <a:ext cx="3683334" cy="2091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3"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nodeType="clickEffect">
                                  <p:stCondLst>
                                    <p:cond delay="0"/>
                                  </p:stCondLst>
                                  <p:childTnLst>
                                    <p:animEffect transition="out" filter="blinds(horizontal)">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2" presetClass="entr" presetSubtype="4"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Research assignment</a:t>
            </a:r>
            <a:endParaRPr lang="en-US" dirty="0"/>
          </a:p>
        </p:txBody>
      </p:sp>
      <p:sp>
        <p:nvSpPr>
          <p:cNvPr id="3" name="Tijdelijke aanduiding voor inhoud 2"/>
          <p:cNvSpPr>
            <a:spLocks noGrp="1"/>
          </p:cNvSpPr>
          <p:nvPr>
            <p:ph idx="1"/>
          </p:nvPr>
        </p:nvSpPr>
        <p:spPr>
          <a:xfrm>
            <a:off x="323528" y="1935480"/>
            <a:ext cx="8363272" cy="2789664"/>
          </a:xfrm>
        </p:spPr>
        <p:txBody>
          <a:bodyPr>
            <a:normAutofit fontScale="85000" lnSpcReduction="20000"/>
          </a:bodyPr>
          <a:lstStyle/>
          <a:p>
            <a:pPr>
              <a:buNone/>
            </a:pPr>
            <a:r>
              <a:rPr lang="nl-NL" sz="4200" dirty="0" smtClean="0"/>
              <a:t>“</a:t>
            </a:r>
            <a:r>
              <a:rPr lang="en-US" sz="4200" dirty="0" smtClean="0"/>
              <a:t>What causes quality reduction of GIS data at Dutch drinking water companies and what are the possibilities to reduce this quality reduction, to ensure GIS data meet the future quality requirements?”</a:t>
            </a:r>
          </a:p>
          <a:p>
            <a:pPr>
              <a:buNone/>
            </a:pPr>
            <a:endParaRPr lang="nl-NL" dirty="0" smtClean="0"/>
          </a:p>
          <a:p>
            <a:pPr>
              <a:buNone/>
            </a:pPr>
            <a:endParaRPr lang="nl-N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Research structure</a:t>
            </a:r>
            <a:endParaRPr lang="en-US" dirty="0"/>
          </a:p>
        </p:txBody>
      </p:sp>
      <p:sp>
        <p:nvSpPr>
          <p:cNvPr id="3" name="Tijdelijke aanduiding voor inhoud 2"/>
          <p:cNvSpPr>
            <a:spLocks noGrp="1"/>
          </p:cNvSpPr>
          <p:nvPr>
            <p:ph idx="1"/>
          </p:nvPr>
        </p:nvSpPr>
        <p:spPr/>
        <p:txBody>
          <a:bodyPr/>
          <a:lstStyle/>
          <a:p>
            <a:r>
              <a:rPr lang="en-US" dirty="0" smtClean="0"/>
              <a:t>Data</a:t>
            </a:r>
            <a:r>
              <a:rPr lang="en-US" baseline="0" dirty="0" smtClean="0"/>
              <a:t> quality</a:t>
            </a:r>
            <a:endParaRPr lang="en-US" dirty="0" smtClean="0"/>
          </a:p>
          <a:p>
            <a:r>
              <a:rPr lang="en-US" dirty="0" smtClean="0"/>
              <a:t>Sustainability</a:t>
            </a:r>
          </a:p>
          <a:p>
            <a:r>
              <a:rPr lang="en-US" dirty="0" smtClean="0"/>
              <a:t>Data</a:t>
            </a:r>
            <a:r>
              <a:rPr lang="en-US" baseline="0" dirty="0" smtClean="0"/>
              <a:t> problems</a:t>
            </a:r>
            <a:endParaRPr lang="en-US" dirty="0" smtClean="0"/>
          </a:p>
          <a:p>
            <a:r>
              <a:rPr lang="en-US" dirty="0" smtClean="0"/>
              <a:t>Development of data problems</a:t>
            </a:r>
          </a:p>
          <a:p>
            <a:r>
              <a:rPr lang="en-US" dirty="0" smtClean="0"/>
              <a:t>Production</a:t>
            </a:r>
            <a:r>
              <a:rPr lang="en-US" baseline="0" dirty="0" smtClean="0"/>
              <a:t> of</a:t>
            </a:r>
            <a:r>
              <a:rPr lang="en-US" dirty="0" smtClean="0"/>
              <a:t> GIS data</a:t>
            </a:r>
          </a:p>
        </p:txBody>
      </p:sp>
      <p:grpSp>
        <p:nvGrpSpPr>
          <p:cNvPr id="1057" name="Group 33"/>
          <p:cNvGrpSpPr>
            <a:grpSpLocks/>
          </p:cNvGrpSpPr>
          <p:nvPr/>
        </p:nvGrpSpPr>
        <p:grpSpPr bwMode="auto">
          <a:xfrm>
            <a:off x="827584" y="1772816"/>
            <a:ext cx="6768752" cy="4752528"/>
            <a:chOff x="2178" y="4657"/>
            <a:chExt cx="7547" cy="6432"/>
          </a:xfrm>
        </p:grpSpPr>
        <p:sp>
          <p:nvSpPr>
            <p:cNvPr id="1058" name="AutoShape 34"/>
            <p:cNvSpPr>
              <a:spLocks noChangeArrowheads="1"/>
            </p:cNvSpPr>
            <p:nvPr/>
          </p:nvSpPr>
          <p:spPr bwMode="auto">
            <a:xfrm>
              <a:off x="3671" y="4657"/>
              <a:ext cx="4560" cy="544"/>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 Research into literature</a:t>
              </a: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059" name="AutoShape 35"/>
            <p:cNvSpPr>
              <a:spLocks noChangeArrowheads="1"/>
            </p:cNvSpPr>
            <p:nvPr/>
          </p:nvSpPr>
          <p:spPr bwMode="auto">
            <a:xfrm>
              <a:off x="3671" y="5596"/>
              <a:ext cx="4560" cy="521"/>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listing data problems</a:t>
              </a: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060" name="AutoShape 36"/>
            <p:cNvSpPr>
              <a:spLocks noChangeArrowheads="1"/>
            </p:cNvSpPr>
            <p:nvPr/>
          </p:nvSpPr>
          <p:spPr bwMode="auto">
            <a:xfrm>
              <a:off x="2178" y="10223"/>
              <a:ext cx="7538" cy="866"/>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Relate data problems to the production process and make recommendations for sustainable data improvement </a:t>
              </a: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61" name="AutoShape 37"/>
            <p:cNvCxnSpPr>
              <a:cxnSpLocks noChangeShapeType="1"/>
            </p:cNvCxnSpPr>
            <p:nvPr/>
          </p:nvCxnSpPr>
          <p:spPr bwMode="auto">
            <a:xfrm>
              <a:off x="5960" y="5219"/>
              <a:ext cx="0" cy="377"/>
            </a:xfrm>
            <a:prstGeom prst="straightConnector1">
              <a:avLst/>
            </a:prstGeom>
            <a:noFill/>
            <a:ln w="9525">
              <a:solidFill>
                <a:srgbClr val="000000"/>
              </a:solidFill>
              <a:round/>
              <a:headEnd/>
              <a:tailEnd type="triangle" w="med" len="med"/>
            </a:ln>
          </p:spPr>
        </p:cxnSp>
        <p:cxnSp>
          <p:nvCxnSpPr>
            <p:cNvPr id="1062" name="AutoShape 38"/>
            <p:cNvCxnSpPr>
              <a:cxnSpLocks noChangeShapeType="1"/>
            </p:cNvCxnSpPr>
            <p:nvPr/>
          </p:nvCxnSpPr>
          <p:spPr bwMode="auto">
            <a:xfrm>
              <a:off x="5958" y="6130"/>
              <a:ext cx="2" cy="424"/>
            </a:xfrm>
            <a:prstGeom prst="straightConnector1">
              <a:avLst/>
            </a:prstGeom>
            <a:noFill/>
            <a:ln w="9525">
              <a:solidFill>
                <a:srgbClr val="000000"/>
              </a:solidFill>
              <a:round/>
              <a:headEnd/>
              <a:tailEnd type="triangle" w="med" len="med"/>
            </a:ln>
          </p:spPr>
        </p:cxnSp>
        <p:grpSp>
          <p:nvGrpSpPr>
            <p:cNvPr id="1063" name="Group 39"/>
            <p:cNvGrpSpPr>
              <a:grpSpLocks/>
            </p:cNvGrpSpPr>
            <p:nvPr/>
          </p:nvGrpSpPr>
          <p:grpSpPr bwMode="auto">
            <a:xfrm>
              <a:off x="2187" y="6558"/>
              <a:ext cx="7538" cy="3665"/>
              <a:chOff x="1431" y="6534"/>
              <a:chExt cx="7538" cy="3665"/>
            </a:xfrm>
          </p:grpSpPr>
          <p:sp>
            <p:nvSpPr>
              <p:cNvPr id="1064" name="AutoShape 40"/>
              <p:cNvSpPr>
                <a:spLocks noChangeArrowheads="1"/>
              </p:cNvSpPr>
              <p:nvPr/>
            </p:nvSpPr>
            <p:spPr bwMode="auto">
              <a:xfrm>
                <a:off x="1431" y="6534"/>
                <a:ext cx="7538" cy="3363"/>
              </a:xfrm>
              <a:prstGeom prst="roundRect">
                <a:avLst>
                  <a:gd name="adj" fmla="val 16667"/>
                </a:avLst>
              </a:prstGeom>
              <a:solidFill>
                <a:srgbClr val="DBE5F1"/>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065" name="AutoShape 41"/>
              <p:cNvSpPr>
                <a:spLocks noChangeArrowheads="1"/>
              </p:cNvSpPr>
              <p:nvPr/>
            </p:nvSpPr>
            <p:spPr bwMode="auto">
              <a:xfrm>
                <a:off x="3037" y="7177"/>
                <a:ext cx="3240" cy="900"/>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Top 4 data problems related to area, time or process</a:t>
                </a: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066" name="AutoShape 42"/>
              <p:cNvSpPr>
                <a:spLocks noChangeArrowheads="1"/>
              </p:cNvSpPr>
              <p:nvPr/>
            </p:nvSpPr>
            <p:spPr bwMode="auto">
              <a:xfrm>
                <a:off x="3671" y="8544"/>
                <a:ext cx="1651" cy="844"/>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cs typeface="Arial" pitchFamily="34" charset="0"/>
                  </a:rPr>
                  <a:t>Area</a:t>
                </a: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067" name="AutoShape 43"/>
              <p:cNvSpPr>
                <a:spLocks noChangeArrowheads="1"/>
              </p:cNvSpPr>
              <p:nvPr/>
            </p:nvSpPr>
            <p:spPr bwMode="auto">
              <a:xfrm>
                <a:off x="5958" y="8544"/>
                <a:ext cx="1650" cy="788"/>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100" b="0" i="0" u="none" strike="noStrike" cap="none" normalizeH="0" baseline="0" smtClean="0">
                    <a:ln>
                      <a:noFill/>
                    </a:ln>
                    <a:solidFill>
                      <a:schemeClr val="tx1"/>
                    </a:solidFill>
                    <a:effectLst/>
                    <a:latin typeface="Calibri" pitchFamily="34" charset="0"/>
                    <a:cs typeface="Arial" pitchFamily="34" charset="0"/>
                  </a:rPr>
                  <a:t>Time</a:t>
                </a: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68" name="AutoShape 44"/>
              <p:cNvCxnSpPr>
                <a:cxnSpLocks noChangeShapeType="1"/>
              </p:cNvCxnSpPr>
              <p:nvPr/>
            </p:nvCxnSpPr>
            <p:spPr bwMode="auto">
              <a:xfrm>
                <a:off x="4477" y="8077"/>
                <a:ext cx="1" cy="467"/>
              </a:xfrm>
              <a:prstGeom prst="straightConnector1">
                <a:avLst/>
              </a:prstGeom>
              <a:noFill/>
              <a:ln w="9525">
                <a:solidFill>
                  <a:srgbClr val="000000"/>
                </a:solidFill>
                <a:round/>
                <a:headEnd/>
                <a:tailEnd type="triangle" w="med" len="med"/>
              </a:ln>
            </p:spPr>
          </p:cxnSp>
          <p:cxnSp>
            <p:nvCxnSpPr>
              <p:cNvPr id="1069" name="AutoShape 45"/>
              <p:cNvCxnSpPr>
                <a:cxnSpLocks noChangeShapeType="1"/>
              </p:cNvCxnSpPr>
              <p:nvPr/>
            </p:nvCxnSpPr>
            <p:spPr bwMode="auto">
              <a:xfrm>
                <a:off x="6097" y="8077"/>
                <a:ext cx="771" cy="467"/>
              </a:xfrm>
              <a:prstGeom prst="straightConnector1">
                <a:avLst/>
              </a:prstGeom>
              <a:noFill/>
              <a:ln w="9525">
                <a:solidFill>
                  <a:srgbClr val="000000"/>
                </a:solidFill>
                <a:round/>
                <a:headEnd/>
                <a:tailEnd type="triangle" w="med" len="med"/>
              </a:ln>
            </p:spPr>
          </p:cxnSp>
          <p:cxnSp>
            <p:nvCxnSpPr>
              <p:cNvPr id="1070" name="AutoShape 46"/>
              <p:cNvCxnSpPr>
                <a:cxnSpLocks noChangeShapeType="1"/>
              </p:cNvCxnSpPr>
              <p:nvPr/>
            </p:nvCxnSpPr>
            <p:spPr bwMode="auto">
              <a:xfrm>
                <a:off x="4477" y="9396"/>
                <a:ext cx="0" cy="803"/>
              </a:xfrm>
              <a:prstGeom prst="straightConnector1">
                <a:avLst/>
              </a:prstGeom>
              <a:noFill/>
              <a:ln w="9525">
                <a:solidFill>
                  <a:srgbClr val="000000"/>
                </a:solidFill>
                <a:round/>
                <a:headEnd/>
                <a:tailEnd type="triangle" w="med" len="med"/>
              </a:ln>
            </p:spPr>
          </p:cxnSp>
          <p:cxnSp>
            <p:nvCxnSpPr>
              <p:cNvPr id="1071" name="AutoShape 47"/>
              <p:cNvCxnSpPr>
                <a:cxnSpLocks noChangeShapeType="1"/>
              </p:cNvCxnSpPr>
              <p:nvPr/>
            </p:nvCxnSpPr>
            <p:spPr bwMode="auto">
              <a:xfrm>
                <a:off x="3397" y="8077"/>
                <a:ext cx="1" cy="2122"/>
              </a:xfrm>
              <a:prstGeom prst="straightConnector1">
                <a:avLst/>
              </a:prstGeom>
              <a:noFill/>
              <a:ln w="9525">
                <a:solidFill>
                  <a:srgbClr val="000000"/>
                </a:solidFill>
                <a:round/>
                <a:headEnd/>
                <a:tailEnd type="triangle" w="med" len="med"/>
              </a:ln>
            </p:spPr>
          </p:cxnSp>
          <p:cxnSp>
            <p:nvCxnSpPr>
              <p:cNvPr id="1072" name="AutoShape 48"/>
              <p:cNvCxnSpPr>
                <a:cxnSpLocks noChangeShapeType="1"/>
              </p:cNvCxnSpPr>
              <p:nvPr/>
            </p:nvCxnSpPr>
            <p:spPr bwMode="auto">
              <a:xfrm>
                <a:off x="6817" y="9388"/>
                <a:ext cx="0" cy="803"/>
              </a:xfrm>
              <a:prstGeom prst="straightConnector1">
                <a:avLst/>
              </a:prstGeom>
              <a:noFill/>
              <a:ln w="9525">
                <a:solidFill>
                  <a:srgbClr val="000000"/>
                </a:solidFill>
                <a:round/>
                <a:headEnd/>
                <a:tailEnd type="triangle" w="med" len="med"/>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1" end="1"/>
                                            </p:txEl>
                                          </p:spTgt>
                                        </p:tgtEl>
                                      </p:cBhvr>
                                    </p:animEffect>
                                    <p:set>
                                      <p:cBhvr>
                                        <p:cTn id="10" dur="1" fill="hold">
                                          <p:stCondLst>
                                            <p:cond delay="1999"/>
                                          </p:stCondLst>
                                        </p:cTn>
                                        <p:tgtEl>
                                          <p:spTgt spid="3">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3">
                                            <p:txEl>
                                              <p:pRg st="2" end="2"/>
                                            </p:txEl>
                                          </p:spTgt>
                                        </p:tgtEl>
                                      </p:cBhvr>
                                    </p:animEffect>
                                    <p:set>
                                      <p:cBhvr>
                                        <p:cTn id="13" dur="1" fill="hold">
                                          <p:stCondLst>
                                            <p:cond delay="1999"/>
                                          </p:stCondLst>
                                        </p:cTn>
                                        <p:tgtEl>
                                          <p:spTgt spid="3">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3">
                                            <p:txEl>
                                              <p:pRg st="3" end="3"/>
                                            </p:txEl>
                                          </p:spTgt>
                                        </p:tgtEl>
                                      </p:cBhvr>
                                    </p:animEffect>
                                    <p:set>
                                      <p:cBhvr>
                                        <p:cTn id="16" dur="1" fill="hold">
                                          <p:stCondLst>
                                            <p:cond delay="1999"/>
                                          </p:stCondLst>
                                        </p:cTn>
                                        <p:tgtEl>
                                          <p:spTgt spid="3">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3">
                                            <p:txEl>
                                              <p:pRg st="4" end="4"/>
                                            </p:txEl>
                                          </p:spTgt>
                                        </p:tgtEl>
                                      </p:cBhvr>
                                    </p:animEffect>
                                    <p:set>
                                      <p:cBhvr>
                                        <p:cTn id="19" dur="1" fill="hold">
                                          <p:stCondLst>
                                            <p:cond delay="1999"/>
                                          </p:stCondLst>
                                        </p:cTn>
                                        <p:tgtEl>
                                          <p:spTgt spid="3">
                                            <p:txEl>
                                              <p:pRg st="4" end="4"/>
                                            </p:txEl>
                                          </p:spTgt>
                                        </p:tgtEl>
                                        <p:attrNameLst>
                                          <p:attrName>style.visibility</p:attrName>
                                        </p:attrNameLst>
                                      </p:cBhvr>
                                      <p:to>
                                        <p:strVal val="hidden"/>
                                      </p:to>
                                    </p:set>
                                  </p:childTnLst>
                                </p:cTn>
                              </p:par>
                              <p:par>
                                <p:cTn id="20" presetID="2" presetClass="entr" presetSubtype="4" fill="hold" nodeType="withEffect">
                                  <p:stCondLst>
                                    <p:cond delay="0"/>
                                  </p:stCondLst>
                                  <p:childTnLst>
                                    <p:set>
                                      <p:cBhvr>
                                        <p:cTn id="21" dur="1" fill="hold">
                                          <p:stCondLst>
                                            <p:cond delay="0"/>
                                          </p:stCondLst>
                                        </p:cTn>
                                        <p:tgtEl>
                                          <p:spTgt spid="1057"/>
                                        </p:tgtEl>
                                        <p:attrNameLst>
                                          <p:attrName>style.visibility</p:attrName>
                                        </p:attrNameLst>
                                      </p:cBhvr>
                                      <p:to>
                                        <p:strVal val="visible"/>
                                      </p:to>
                                    </p:set>
                                    <p:anim calcmode="lin" valueType="num">
                                      <p:cBhvr additive="base">
                                        <p:cTn id="22" dur="500" fill="hold"/>
                                        <p:tgtEl>
                                          <p:spTgt spid="1057"/>
                                        </p:tgtEl>
                                        <p:attrNameLst>
                                          <p:attrName>ppt_x</p:attrName>
                                        </p:attrNameLst>
                                      </p:cBhvr>
                                      <p:tavLst>
                                        <p:tav tm="0">
                                          <p:val>
                                            <p:strVal val="#ppt_x"/>
                                          </p:val>
                                        </p:tav>
                                        <p:tav tm="100000">
                                          <p:val>
                                            <p:strVal val="#ppt_x"/>
                                          </p:val>
                                        </p:tav>
                                      </p:tavLst>
                                    </p:anim>
                                    <p:anim calcmode="lin" valueType="num">
                                      <p:cBhvr additive="base">
                                        <p:cTn id="23" dur="500" fill="hold"/>
                                        <p:tgtEl>
                                          <p:spTgt spid="1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Literature</a:t>
            </a:r>
            <a:endParaRPr lang="en-US" dirty="0"/>
          </a:p>
        </p:txBody>
      </p:sp>
      <p:sp>
        <p:nvSpPr>
          <p:cNvPr id="3" name="Tijdelijke aanduiding voor inhoud 2"/>
          <p:cNvSpPr>
            <a:spLocks noGrp="1"/>
          </p:cNvSpPr>
          <p:nvPr>
            <p:ph idx="1"/>
          </p:nvPr>
        </p:nvSpPr>
        <p:spPr/>
        <p:txBody>
          <a:bodyPr>
            <a:normAutofit/>
          </a:bodyPr>
          <a:lstStyle/>
          <a:p>
            <a:r>
              <a:rPr lang="en-US" noProof="0" dirty="0" smtClean="0"/>
              <a:t>Data</a:t>
            </a:r>
            <a:r>
              <a:rPr lang="en-US" baseline="0" noProof="0" dirty="0" smtClean="0"/>
              <a:t> quality</a:t>
            </a:r>
            <a:endParaRPr lang="en-US" noProof="0" dirty="0" smtClean="0"/>
          </a:p>
          <a:p>
            <a:pPr lvl="1"/>
            <a:r>
              <a:rPr lang="en-US" noProof="0" dirty="0" smtClean="0"/>
              <a:t>Data quality is the level to which</a:t>
            </a:r>
            <a:r>
              <a:rPr lang="en-US" baseline="0" noProof="0" dirty="0" smtClean="0"/>
              <a:t> data are fit for purpose</a:t>
            </a:r>
            <a:r>
              <a:rPr lang="en-US" noProof="0" dirty="0" smtClean="0"/>
              <a:t>.</a:t>
            </a:r>
          </a:p>
          <a:p>
            <a:r>
              <a:rPr lang="en-US" noProof="0" dirty="0" smtClean="0"/>
              <a:t>Sustainability</a:t>
            </a:r>
          </a:p>
          <a:p>
            <a:pPr lvl="1"/>
            <a:r>
              <a:rPr kumimoji="0" lang="en-US" sz="2400" kern="1200" baseline="0" noProof="0" dirty="0" smtClean="0">
                <a:solidFill>
                  <a:schemeClr val="tx1"/>
                </a:solidFill>
                <a:latin typeface="+mn-lt"/>
                <a:ea typeface="+mn-ea"/>
                <a:cs typeface="+mn-cs"/>
              </a:rPr>
              <a:t>Sustainable develop</a:t>
            </a:r>
            <a:r>
              <a:rPr kumimoji="0" lang="en-US" sz="2400" kern="1200" baseline="0" dirty="0" err="1" smtClean="0">
                <a:solidFill>
                  <a:schemeClr val="tx1"/>
                </a:solidFill>
                <a:latin typeface="+mn-lt"/>
                <a:ea typeface="+mn-ea"/>
                <a:cs typeface="+mn-cs"/>
              </a:rPr>
              <a:t>ment</a:t>
            </a:r>
            <a:r>
              <a:rPr kumimoji="0" lang="en-US" sz="2400" kern="1200" baseline="0" dirty="0" smtClean="0">
                <a:solidFill>
                  <a:schemeClr val="tx1"/>
                </a:solidFill>
                <a:latin typeface="+mn-lt"/>
                <a:ea typeface="+mn-ea"/>
                <a:cs typeface="+mn-cs"/>
              </a:rPr>
              <a:t> is development that meets the needs of the present without compromising the ability of future generations to meet their own needs.</a:t>
            </a:r>
            <a:endParaRPr lang="nl-NL" dirty="0"/>
          </a:p>
        </p:txBody>
      </p:sp>
      <p:sp>
        <p:nvSpPr>
          <p:cNvPr id="1026" name="AutoShape 2"/>
          <p:cNvSpPr>
            <a:spLocks noChangeArrowheads="1"/>
          </p:cNvSpPr>
          <p:nvPr/>
        </p:nvSpPr>
        <p:spPr bwMode="auto">
          <a:xfrm>
            <a:off x="467544" y="1844824"/>
            <a:ext cx="7992888" cy="3888432"/>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en-US" sz="4000" b="0" i="0" u="none" strike="noStrike" cap="none" normalizeH="0" baseline="0" dirty="0" smtClean="0">
                <a:ln>
                  <a:noFill/>
                </a:ln>
                <a:solidFill>
                  <a:schemeClr val="tx1"/>
                </a:solidFill>
                <a:effectLst/>
                <a:latin typeface="Helvetica" charset="0"/>
                <a:cs typeface="Arial" pitchFamily="34" charset="0"/>
              </a:rPr>
              <a:t>Sustainability of GIS data is the degree to which data in a GIS meet the current and future needs of </a:t>
            </a:r>
            <a:r>
              <a:rPr lang="en-US" sz="4000" dirty="0" smtClean="0">
                <a:latin typeface="Helvetica" charset="0"/>
                <a:cs typeface="Arial" pitchFamily="34" charset="0"/>
              </a:rPr>
              <a:t>the GIS users.</a:t>
            </a:r>
            <a:endParaRPr kumimoji="0" lang="en-US" sz="4000" b="0" i="0" u="none" strike="noStrike" cap="none" normalizeH="0" baseline="0" dirty="0" smtClean="0">
              <a:ln>
                <a:noFill/>
              </a:ln>
              <a:solidFill>
                <a:schemeClr val="tx1"/>
              </a:solidFill>
              <a:effectLst/>
              <a:latin typeface="Helvetica"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xit" presetSubtype="0" fill="hold" nodeType="withEffect">
                                  <p:stCondLst>
                                    <p:cond delay="0"/>
                                  </p:stCondLst>
                                  <p:childTnLst>
                                    <p:animEffect transition="out" filter="fade">
                                      <p:cBhvr>
                                        <p:cTn id="9" dur="2000"/>
                                        <p:tgtEl>
                                          <p:spTgt spid="3">
                                            <p:txEl>
                                              <p:pRg st="0" end="0"/>
                                            </p:txEl>
                                          </p:spTgt>
                                        </p:tgtEl>
                                      </p:cBhvr>
                                    </p:animEffect>
                                    <p:set>
                                      <p:cBhvr>
                                        <p:cTn id="10" dur="1" fill="hold">
                                          <p:stCondLst>
                                            <p:cond delay="1999"/>
                                          </p:stCondLst>
                                        </p:cTn>
                                        <p:tgtEl>
                                          <p:spTgt spid="3">
                                            <p:txEl>
                                              <p:pRg st="0" end="0"/>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3">
                                            <p:txEl>
                                              <p:pRg st="1" end="1"/>
                                            </p:txEl>
                                          </p:spTgt>
                                        </p:tgtEl>
                                      </p:cBhvr>
                                    </p:animEffect>
                                    <p:set>
                                      <p:cBhvr>
                                        <p:cTn id="13" dur="1" fill="hold">
                                          <p:stCondLst>
                                            <p:cond delay="1999"/>
                                          </p:stCondLst>
                                        </p:cTn>
                                        <p:tgtEl>
                                          <p:spTgt spid="3">
                                            <p:txEl>
                                              <p:pRg st="1" end="1"/>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3">
                                            <p:txEl>
                                              <p:pRg st="2" end="2"/>
                                            </p:txEl>
                                          </p:spTgt>
                                        </p:tgtEl>
                                      </p:cBhvr>
                                    </p:animEffect>
                                    <p:set>
                                      <p:cBhvr>
                                        <p:cTn id="16"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Problem inventory</a:t>
            </a:r>
            <a:endParaRPr lang="en-US" dirty="0"/>
          </a:p>
        </p:txBody>
      </p:sp>
      <p:sp>
        <p:nvSpPr>
          <p:cNvPr id="3" name="Tijdelijke aanduiding voor inhoud 2"/>
          <p:cNvSpPr>
            <a:spLocks noGrp="1"/>
          </p:cNvSpPr>
          <p:nvPr>
            <p:ph idx="1"/>
          </p:nvPr>
        </p:nvSpPr>
        <p:spPr/>
        <p:txBody>
          <a:bodyPr/>
          <a:lstStyle/>
          <a:p>
            <a:r>
              <a:rPr lang="en-US" dirty="0" smtClean="0"/>
              <a:t>Inventory at all Dutch drinking water companies.</a:t>
            </a:r>
          </a:p>
          <a:p>
            <a:r>
              <a:rPr lang="en-US" dirty="0" smtClean="0"/>
              <a:t>Top four national data problems:</a:t>
            </a:r>
          </a:p>
          <a:p>
            <a:pPr lvl="1"/>
            <a:r>
              <a:rPr lang="en-US" dirty="0" smtClean="0"/>
              <a:t>Positional uncertainty</a:t>
            </a:r>
          </a:p>
          <a:p>
            <a:pPr lvl="1"/>
            <a:r>
              <a:rPr lang="en-US" dirty="0" smtClean="0"/>
              <a:t>Unknown building year</a:t>
            </a:r>
          </a:p>
          <a:p>
            <a:pPr lvl="1"/>
            <a:r>
              <a:rPr lang="en-US" dirty="0" smtClean="0"/>
              <a:t>Wrong combination of material and building year</a:t>
            </a:r>
          </a:p>
          <a:p>
            <a:pPr lvl="1"/>
            <a:r>
              <a:rPr lang="en-US" dirty="0" smtClean="0"/>
              <a:t>Wrong material</a:t>
            </a:r>
          </a:p>
          <a:p>
            <a:pPr lvl="1"/>
            <a:endParaRPr lang="en-US" dirty="0" smtClean="0"/>
          </a:p>
          <a:p>
            <a:pPr lvl="1">
              <a:buNone/>
            </a:pPr>
            <a:endParaRPr lang="en-US" dirty="0"/>
          </a:p>
        </p:txBody>
      </p:sp>
      <p:pic>
        <p:nvPicPr>
          <p:cNvPr id="4" name="Afbeelding 3" descr="logo Brabant Water.png"/>
          <p:cNvPicPr>
            <a:picLocks noChangeAspect="1"/>
          </p:cNvPicPr>
          <p:nvPr/>
        </p:nvPicPr>
        <p:blipFill>
          <a:blip r:embed="rId3" cstate="print"/>
          <a:stretch>
            <a:fillRect/>
          </a:stretch>
        </p:blipFill>
        <p:spPr>
          <a:xfrm>
            <a:off x="395536" y="5229200"/>
            <a:ext cx="1666875" cy="361950"/>
          </a:xfrm>
          <a:prstGeom prst="rect">
            <a:avLst/>
          </a:prstGeom>
        </p:spPr>
      </p:pic>
      <p:pic>
        <p:nvPicPr>
          <p:cNvPr id="5" name="Afbeelding 4" descr="logo Dunea.png"/>
          <p:cNvPicPr>
            <a:picLocks noChangeAspect="1"/>
          </p:cNvPicPr>
          <p:nvPr/>
        </p:nvPicPr>
        <p:blipFill>
          <a:blip r:embed="rId4" cstate="print"/>
          <a:stretch>
            <a:fillRect/>
          </a:stretch>
        </p:blipFill>
        <p:spPr>
          <a:xfrm>
            <a:off x="2195736" y="5229200"/>
            <a:ext cx="1244445" cy="342857"/>
          </a:xfrm>
          <a:prstGeom prst="rect">
            <a:avLst/>
          </a:prstGeom>
        </p:spPr>
      </p:pic>
      <p:pic>
        <p:nvPicPr>
          <p:cNvPr id="6" name="Afbeelding 5" descr="logo Evides.jpg"/>
          <p:cNvPicPr>
            <a:picLocks noChangeAspect="1"/>
          </p:cNvPicPr>
          <p:nvPr/>
        </p:nvPicPr>
        <p:blipFill>
          <a:blip r:embed="rId5" cstate="print"/>
          <a:stretch>
            <a:fillRect/>
          </a:stretch>
        </p:blipFill>
        <p:spPr>
          <a:xfrm>
            <a:off x="3563888" y="4941168"/>
            <a:ext cx="1390650" cy="847725"/>
          </a:xfrm>
          <a:prstGeom prst="rect">
            <a:avLst/>
          </a:prstGeom>
        </p:spPr>
      </p:pic>
      <p:pic>
        <p:nvPicPr>
          <p:cNvPr id="7" name="Afbeelding 6" descr="logo Oasen.jpg"/>
          <p:cNvPicPr>
            <a:picLocks noChangeAspect="1"/>
          </p:cNvPicPr>
          <p:nvPr/>
        </p:nvPicPr>
        <p:blipFill>
          <a:blip r:embed="rId6" cstate="print"/>
          <a:stretch>
            <a:fillRect/>
          </a:stretch>
        </p:blipFill>
        <p:spPr>
          <a:xfrm>
            <a:off x="5004048" y="5229200"/>
            <a:ext cx="1656184" cy="561186"/>
          </a:xfrm>
          <a:prstGeom prst="rect">
            <a:avLst/>
          </a:prstGeom>
        </p:spPr>
      </p:pic>
      <p:pic>
        <p:nvPicPr>
          <p:cNvPr id="8" name="Afbeelding 7" descr="logo PWN.png"/>
          <p:cNvPicPr>
            <a:picLocks noChangeAspect="1"/>
          </p:cNvPicPr>
          <p:nvPr/>
        </p:nvPicPr>
        <p:blipFill>
          <a:blip r:embed="rId7" cstate="print"/>
          <a:stretch>
            <a:fillRect/>
          </a:stretch>
        </p:blipFill>
        <p:spPr>
          <a:xfrm>
            <a:off x="6876256" y="4653136"/>
            <a:ext cx="1503611" cy="1503611"/>
          </a:xfrm>
          <a:prstGeom prst="rect">
            <a:avLst/>
          </a:prstGeom>
        </p:spPr>
      </p:pic>
      <p:pic>
        <p:nvPicPr>
          <p:cNvPr id="9" name="Afbeelding 8" descr="logo Vitens.png"/>
          <p:cNvPicPr>
            <a:picLocks noChangeAspect="1"/>
          </p:cNvPicPr>
          <p:nvPr/>
        </p:nvPicPr>
        <p:blipFill>
          <a:blip r:embed="rId8" cstate="print"/>
          <a:stretch>
            <a:fillRect/>
          </a:stretch>
        </p:blipFill>
        <p:spPr>
          <a:xfrm>
            <a:off x="323528" y="5661248"/>
            <a:ext cx="1656184" cy="927463"/>
          </a:xfrm>
          <a:prstGeom prst="rect">
            <a:avLst/>
          </a:prstGeom>
        </p:spPr>
      </p:pic>
      <p:pic>
        <p:nvPicPr>
          <p:cNvPr id="10" name="Afbeelding 9" descr="logo Waternet.gif"/>
          <p:cNvPicPr>
            <a:picLocks noChangeAspect="1"/>
          </p:cNvPicPr>
          <p:nvPr/>
        </p:nvPicPr>
        <p:blipFill>
          <a:blip r:embed="rId9" cstate="print"/>
          <a:stretch>
            <a:fillRect/>
          </a:stretch>
        </p:blipFill>
        <p:spPr>
          <a:xfrm>
            <a:off x="2195736" y="5986822"/>
            <a:ext cx="1656184" cy="324407"/>
          </a:xfrm>
          <a:prstGeom prst="rect">
            <a:avLst/>
          </a:prstGeom>
        </p:spPr>
      </p:pic>
      <p:pic>
        <p:nvPicPr>
          <p:cNvPr id="11" name="Afbeelding 10" descr="logo WMD.png"/>
          <p:cNvPicPr>
            <a:picLocks noChangeAspect="1"/>
          </p:cNvPicPr>
          <p:nvPr/>
        </p:nvPicPr>
        <p:blipFill>
          <a:blip r:embed="rId10" cstate="print"/>
          <a:srcRect r="61478"/>
          <a:stretch>
            <a:fillRect/>
          </a:stretch>
        </p:blipFill>
        <p:spPr>
          <a:xfrm>
            <a:off x="3995936" y="5877272"/>
            <a:ext cx="1152128" cy="533400"/>
          </a:xfrm>
          <a:prstGeom prst="rect">
            <a:avLst/>
          </a:prstGeom>
        </p:spPr>
      </p:pic>
      <p:pic>
        <p:nvPicPr>
          <p:cNvPr id="12" name="Afbeelding 11" descr="logo_wbgroningen.gif"/>
          <p:cNvPicPr>
            <a:picLocks noChangeAspect="1"/>
          </p:cNvPicPr>
          <p:nvPr/>
        </p:nvPicPr>
        <p:blipFill>
          <a:blip r:embed="rId11" cstate="print"/>
          <a:stretch>
            <a:fillRect/>
          </a:stretch>
        </p:blipFill>
        <p:spPr>
          <a:xfrm>
            <a:off x="5364088" y="5805264"/>
            <a:ext cx="1181100" cy="638175"/>
          </a:xfrm>
          <a:prstGeom prst="rect">
            <a:avLst/>
          </a:prstGeom>
        </p:spPr>
      </p:pic>
      <p:pic>
        <p:nvPicPr>
          <p:cNvPr id="13" name="Afbeelding 12" descr="logo_wml.jpg"/>
          <p:cNvPicPr>
            <a:picLocks noChangeAspect="1"/>
          </p:cNvPicPr>
          <p:nvPr/>
        </p:nvPicPr>
        <p:blipFill>
          <a:blip r:embed="rId12" cstate="print"/>
          <a:stretch>
            <a:fillRect/>
          </a:stretch>
        </p:blipFill>
        <p:spPr>
          <a:xfrm>
            <a:off x="6876256" y="5733256"/>
            <a:ext cx="1489556" cy="9172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Leidingen met vermoeden van onjuiste registratie.jpg"/>
          <p:cNvPicPr>
            <a:picLocks noGrp="1" noChangeAspect="1"/>
          </p:cNvPicPr>
          <p:nvPr>
            <p:ph idx="1"/>
          </p:nvPr>
        </p:nvPicPr>
        <p:blipFill>
          <a:blip r:embed="rId3" cstate="print"/>
          <a:stretch>
            <a:fillRect/>
          </a:stretch>
        </p:blipFill>
        <p:spPr>
          <a:xfrm>
            <a:off x="539552" y="908720"/>
            <a:ext cx="8164822" cy="577248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80728"/>
            <a:ext cx="8229600" cy="866360"/>
          </a:xfrm>
        </p:spPr>
        <p:txBody>
          <a:bodyPr>
            <a:normAutofit fontScale="90000"/>
          </a:bodyPr>
          <a:lstStyle/>
          <a:p>
            <a:r>
              <a:rPr lang="en-US" dirty="0" smtClean="0"/>
              <a:t/>
            </a:r>
            <a:br>
              <a:rPr lang="en-US" dirty="0" smtClean="0"/>
            </a:br>
            <a:r>
              <a:rPr lang="en-US" dirty="0" smtClean="0"/>
              <a:t> Percentage uncertain registration</a:t>
            </a:r>
            <a:endParaRPr lang="en-US" dirty="0"/>
          </a:p>
        </p:txBody>
      </p:sp>
      <p:graphicFrame>
        <p:nvGraphicFramePr>
          <p:cNvPr id="4" name="Tijdelijke aanduiding voor inhoud 3"/>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oom">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1698</TotalTime>
  <Words>1590</Words>
  <Application>Microsoft Office PowerPoint</Application>
  <PresentationFormat>On-screen Show (4:3)</PresentationFormat>
  <Paragraphs>175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Stroom</vt:lpstr>
      <vt:lpstr>The sustainability of GIS data </vt:lpstr>
      <vt:lpstr>Agenda</vt:lpstr>
      <vt:lpstr>Reason</vt:lpstr>
      <vt:lpstr>Research assignment</vt:lpstr>
      <vt:lpstr>Research structure</vt:lpstr>
      <vt:lpstr>Literature</vt:lpstr>
      <vt:lpstr>Problem inventory</vt:lpstr>
      <vt:lpstr>Slide 8</vt:lpstr>
      <vt:lpstr>  Percentage uncertain registration</vt:lpstr>
      <vt:lpstr>Slide 10</vt:lpstr>
      <vt:lpstr>Wrong combination of material and building year</vt:lpstr>
      <vt:lpstr>Wrong material</vt:lpstr>
      <vt:lpstr>Causes of data problems</vt:lpstr>
      <vt:lpstr>Production process of GIS data</vt:lpstr>
      <vt:lpstr>Abstract</vt:lpstr>
      <vt:lpstr>Discussion and conclusions</vt:lpstr>
      <vt:lpstr>Slide 17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Duurzaamheid van GIS data</dc:title>
  <dc:creator>Daan van Os</dc:creator>
  <cp:lastModifiedBy>nmn900</cp:lastModifiedBy>
  <cp:revision>152</cp:revision>
  <dcterms:created xsi:type="dcterms:W3CDTF">2013-05-20T08:39:23Z</dcterms:created>
  <dcterms:modified xsi:type="dcterms:W3CDTF">2013-10-08T16:03:41Z</dcterms:modified>
</cp:coreProperties>
</file>